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482" r:id="rId3"/>
    <p:sldId id="483" r:id="rId4"/>
    <p:sldId id="289" r:id="rId5"/>
    <p:sldId id="290" r:id="rId6"/>
    <p:sldId id="291" r:id="rId7"/>
    <p:sldId id="295" r:id="rId8"/>
    <p:sldId id="296" r:id="rId9"/>
    <p:sldId id="312" r:id="rId10"/>
    <p:sldId id="297" r:id="rId11"/>
    <p:sldId id="313" r:id="rId12"/>
    <p:sldId id="314" r:id="rId13"/>
    <p:sldId id="320" r:id="rId14"/>
    <p:sldId id="324" r:id="rId15"/>
    <p:sldId id="469" r:id="rId16"/>
    <p:sldId id="329" r:id="rId17"/>
    <p:sldId id="331" r:id="rId18"/>
    <p:sldId id="337" r:id="rId19"/>
    <p:sldId id="339" r:id="rId20"/>
    <p:sldId id="474" r:id="rId21"/>
    <p:sldId id="344" r:id="rId22"/>
    <p:sldId id="348" r:id="rId23"/>
    <p:sldId id="354" r:id="rId24"/>
    <p:sldId id="477" r:id="rId25"/>
    <p:sldId id="361" r:id="rId26"/>
    <p:sldId id="371" r:id="rId27"/>
    <p:sldId id="381" r:id="rId28"/>
    <p:sldId id="480" r:id="rId29"/>
    <p:sldId id="390" r:id="rId30"/>
    <p:sldId id="392" r:id="rId31"/>
    <p:sldId id="396" r:id="rId32"/>
    <p:sldId id="397" r:id="rId33"/>
    <p:sldId id="399" r:id="rId34"/>
    <p:sldId id="403" r:id="rId35"/>
    <p:sldId id="409" r:id="rId36"/>
    <p:sldId id="411" r:id="rId37"/>
    <p:sldId id="416" r:id="rId38"/>
    <p:sldId id="427" r:id="rId39"/>
    <p:sldId id="420" r:id="rId40"/>
    <p:sldId id="421" r:id="rId41"/>
    <p:sldId id="435" r:id="rId42"/>
    <p:sldId id="436" r:id="rId43"/>
    <p:sldId id="438" r:id="rId44"/>
    <p:sldId id="445" r:id="rId45"/>
    <p:sldId id="453" r:id="rId46"/>
    <p:sldId id="484" r:id="rId47"/>
    <p:sldId id="485" r:id="rId48"/>
    <p:sldId id="48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58FA8-E61D-44D1-BA2C-6CC7DE5BBB1B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A1DCC-3BE2-4D4D-9F22-F3198D1E145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398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DB2C-BB96-41E9-95FB-768AD89E48E8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8272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146B-37C1-4CBD-911E-1149B71C72D2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20244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832C-5E9A-4F54-B6A0-2B6FB75B6862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524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6A1D-E018-46E7-B78A-15D5C1886A10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838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6A90-D83B-45B1-BE5F-B180B951B15D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2104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50C2-CA59-4FEE-809E-66273CDD607E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7303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F6C4-0875-4109-BF8D-1A3DF1FBFDFE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8350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A3D4-E736-4B90-8BD4-B6C1F3910AB7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2662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117A-9698-4325-BEAE-714D26006D85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5837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7E5D-444B-4A29-8ED7-858C69EBC309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40939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A407D-4496-48F6-908D-C29FE08C89A6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15975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0F028-5D91-4CA6-A547-AF38EA70A53F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F7E5E-D454-4634-9DD6-BB8410D421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1484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928934"/>
            <a:ext cx="7772400" cy="1470025"/>
          </a:xfrm>
        </p:spPr>
        <p:txBody>
          <a:bodyPr/>
          <a:lstStyle/>
          <a:p>
            <a:r>
              <a:rPr lang="en-IN" b="1" dirty="0" err="1">
                <a:solidFill>
                  <a:srgbClr val="0070C0"/>
                </a:solidFill>
                <a:latin typeface="Algerian" pitchFamily="82" charset="0"/>
              </a:rPr>
              <a:t>Desquamative</a:t>
            </a:r>
            <a:r>
              <a:rPr lang="en-IN" b="1" dirty="0">
                <a:solidFill>
                  <a:srgbClr val="0070C0"/>
                </a:solidFill>
                <a:latin typeface="Algerian" pitchFamily="82" charset="0"/>
              </a:rPr>
              <a:t> gingivitis</a:t>
            </a:r>
            <a:endParaRPr lang="en-IN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29198"/>
            <a:ext cx="4021618" cy="1752600"/>
          </a:xfrm>
        </p:spPr>
        <p:txBody>
          <a:bodyPr>
            <a:normAutofit/>
          </a:bodyPr>
          <a:lstStyle/>
          <a:p>
            <a:pPr algn="l"/>
            <a:r>
              <a:rPr lang="en-IN" sz="2400" dirty="0" smtClean="0">
                <a:solidFill>
                  <a:schemeClr val="tx1"/>
                </a:solidFill>
                <a:latin typeface="Algerian" pitchFamily="82" charset="0"/>
              </a:rPr>
              <a:t>Dr </a:t>
            </a:r>
            <a:r>
              <a:rPr lang="en-IN" sz="2400" dirty="0" err="1" smtClean="0">
                <a:solidFill>
                  <a:schemeClr val="tx1"/>
                </a:solidFill>
                <a:latin typeface="Algerian" pitchFamily="82" charset="0"/>
              </a:rPr>
              <a:t>pushpendra</a:t>
            </a:r>
            <a:r>
              <a:rPr lang="en-IN" sz="2400" dirty="0" smtClean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Algerian" pitchFamily="82" charset="0"/>
              </a:rPr>
              <a:t>yadav</a:t>
            </a:r>
            <a:endParaRPr lang="en-IN" sz="2400" dirty="0" smtClean="0">
              <a:solidFill>
                <a:schemeClr val="tx1"/>
              </a:solidFill>
              <a:latin typeface="Algerian" pitchFamily="82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lgerian" pitchFamily="82" charset="0"/>
              </a:rPr>
              <a:t>Sr. lecturer</a:t>
            </a:r>
            <a:endParaRPr lang="en-IN" sz="2400" dirty="0" smtClean="0">
              <a:solidFill>
                <a:schemeClr val="tx1"/>
              </a:solidFill>
              <a:latin typeface="Algerian" pitchFamily="82" charset="0"/>
            </a:endParaRPr>
          </a:p>
          <a:p>
            <a:pPr algn="l"/>
            <a:r>
              <a:rPr lang="en-IN" sz="2400" dirty="0" err="1" smtClean="0">
                <a:solidFill>
                  <a:schemeClr val="tx1"/>
                </a:solidFill>
                <a:latin typeface="Algerian" pitchFamily="82" charset="0"/>
              </a:rPr>
              <a:t>Dept</a:t>
            </a:r>
            <a:r>
              <a:rPr lang="en-IN" sz="2400" dirty="0" smtClean="0">
                <a:solidFill>
                  <a:schemeClr val="tx1"/>
                </a:solidFill>
                <a:latin typeface="Algerian" pitchFamily="82" charset="0"/>
              </a:rPr>
              <a:t> of Periodontology</a:t>
            </a:r>
            <a:endParaRPr lang="en-IN" sz="2400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428596" y="642918"/>
            <a:ext cx="8715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u="sng" dirty="0" smtClean="0">
                <a:solidFill>
                  <a:schemeClr val="tx2"/>
                </a:solidFill>
                <a:latin typeface="Forte" panose="03060902040502070203" pitchFamily="66" charset="0"/>
              </a:rPr>
              <a:t>RUNGTA COLLEGE OF DENTAL SCIENCES AND RESEARCH,BHILAI</a:t>
            </a:r>
            <a:endParaRPr lang="en-IN" sz="3600" dirty="0"/>
          </a:p>
        </p:txBody>
      </p:sp>
      <p:pic>
        <p:nvPicPr>
          <p:cNvPr id="6" name="Picture 5" descr="rungta logo">
            <a:extLst>
              <a:ext uri="{FF2B5EF4-FFF2-40B4-BE49-F238E27FC236}">
                <a16:creationId xmlns="" xmlns:a16="http://schemas.microsoft.com/office/drawing/2014/main" id="{56151898-4EE9-EF39-FD6C-881639E96B4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000240"/>
            <a:ext cx="1512168" cy="123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663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/>
              <a:t>Vesicular or bullous </a:t>
            </a:r>
            <a:r>
              <a:rPr lang="en-US" sz="2800" b="1" dirty="0" smtClean="0"/>
              <a:t>lesions: </a:t>
            </a:r>
            <a:r>
              <a:rPr lang="en-US" sz="2800" dirty="0" smtClean="0"/>
              <a:t>The </a:t>
            </a:r>
            <a:r>
              <a:rPr lang="en-US" sz="2800" dirty="0"/>
              <a:t>raised, fluid-filled lesions </a:t>
            </a:r>
            <a:r>
              <a:rPr lang="en-US" sz="2800" dirty="0" smtClean="0"/>
              <a:t>are uncommon </a:t>
            </a:r>
            <a:r>
              <a:rPr lang="en-US" sz="2800" dirty="0"/>
              <a:t>and short lived on the gingiva, quickly </a:t>
            </a:r>
            <a:r>
              <a:rPr lang="en-US" sz="2800" dirty="0" smtClean="0"/>
              <a:t>rupturing </a:t>
            </a:r>
            <a:r>
              <a:rPr lang="en-IN" sz="2800" dirty="0" smtClean="0"/>
              <a:t>and </a:t>
            </a:r>
            <a:r>
              <a:rPr lang="en-IN" sz="2800" dirty="0"/>
              <a:t>leaving ulcerations.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/>
              <a:t>Atrophic lesions:</a:t>
            </a:r>
            <a:r>
              <a:rPr lang="en-US" sz="2800" dirty="0" smtClean="0"/>
              <a:t> </a:t>
            </a:r>
            <a:r>
              <a:rPr lang="en-US" sz="2800" dirty="0"/>
              <a:t>Atrophy of the gingival tissues with </a:t>
            </a:r>
            <a:r>
              <a:rPr lang="en-US" sz="2800" dirty="0" smtClean="0"/>
              <a:t>ensuing epithelial </a:t>
            </a:r>
            <a:r>
              <a:rPr lang="en-US" sz="2800" dirty="0"/>
              <a:t>thinning results in erythema that is confined to </a:t>
            </a:r>
            <a:r>
              <a:rPr lang="en-US" sz="2800" dirty="0" smtClean="0"/>
              <a:t>the </a:t>
            </a:r>
            <a:r>
              <a:rPr lang="en-IN" sz="2800" dirty="0" smtClean="0"/>
              <a:t>gingiva</a:t>
            </a:r>
            <a:r>
              <a:rPr lang="en-IN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4527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>
                <a:latin typeface="Algerian" pitchFamily="82" charset="0"/>
              </a:rPr>
              <a:t>Differential diagnosis</a:t>
            </a:r>
            <a:endParaRPr lang="en-IN" sz="28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If the </a:t>
            </a:r>
            <a:r>
              <a:rPr lang="en-IN" sz="2800" dirty="0" smtClean="0"/>
              <a:t>white </a:t>
            </a:r>
            <a:r>
              <a:rPr lang="en-US" sz="2800" dirty="0" smtClean="0"/>
              <a:t>striations </a:t>
            </a:r>
            <a:r>
              <a:rPr lang="en-US" sz="2800" dirty="0"/>
              <a:t>are absent, the differential diagnosis should </a:t>
            </a:r>
            <a:r>
              <a:rPr lang="en-US" sz="2800" dirty="0" smtClean="0"/>
              <a:t>primarily include </a:t>
            </a:r>
            <a:r>
              <a:rPr lang="en-US" sz="2800" dirty="0"/>
              <a:t>MMP and pemphigus vulgaris.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Less </a:t>
            </a:r>
            <a:r>
              <a:rPr lang="en-US" sz="2800" dirty="0"/>
              <a:t>common </a:t>
            </a:r>
            <a:r>
              <a:rPr lang="en-US" sz="2800" dirty="0" smtClean="0"/>
              <a:t>possibilities include </a:t>
            </a:r>
            <a:r>
              <a:rPr lang="en-US" sz="2800" dirty="0"/>
              <a:t>linear immunoglobulin A disease (LAD), lichen </a:t>
            </a:r>
            <a:r>
              <a:rPr lang="en-US" sz="2800" dirty="0" err="1" smtClean="0"/>
              <a:t>planus</a:t>
            </a:r>
            <a:r>
              <a:rPr lang="en-US" sz="2800" dirty="0"/>
              <a:t> </a:t>
            </a:r>
            <a:r>
              <a:rPr lang="en-US" sz="2800" dirty="0" err="1" smtClean="0"/>
              <a:t>pemphigoides</a:t>
            </a:r>
            <a:r>
              <a:rPr lang="en-US" sz="2800" dirty="0"/>
              <a:t>, and chronic ulcerative stomatitis.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372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latin typeface="Algerian" pitchFamily="82" charset="0"/>
              </a:rPr>
              <a:t>Treatment</a:t>
            </a:r>
            <a:endParaRPr lang="en-IN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The </a:t>
            </a:r>
            <a:r>
              <a:rPr lang="en-US" sz="2800" dirty="0" err="1"/>
              <a:t>keratotic</a:t>
            </a:r>
            <a:r>
              <a:rPr lang="en-US" sz="2800" dirty="0"/>
              <a:t> lesions of oral lichen </a:t>
            </a:r>
            <a:r>
              <a:rPr lang="en-US" sz="2800" dirty="0" err="1"/>
              <a:t>planus</a:t>
            </a:r>
            <a:r>
              <a:rPr lang="en-US" sz="2800" dirty="0"/>
              <a:t> are asymptomatic and </a:t>
            </a:r>
            <a:r>
              <a:rPr lang="en-US" sz="2800" dirty="0" smtClean="0"/>
              <a:t>do not </a:t>
            </a:r>
            <a:r>
              <a:rPr lang="en-US" sz="2800" dirty="0"/>
              <a:t>require treatment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However</a:t>
            </a:r>
            <a:r>
              <a:rPr lang="en-US" sz="2800" dirty="0"/>
              <a:t>, evaluation of the patient every 6 to 12 </a:t>
            </a:r>
            <a:r>
              <a:rPr lang="en-US" sz="2800" dirty="0" smtClean="0"/>
              <a:t>months is </a:t>
            </a:r>
            <a:r>
              <a:rPr lang="en-US" sz="2800" dirty="0"/>
              <a:t>warranted to monitor suspicious clinical changes and to look for </a:t>
            </a:r>
            <a:r>
              <a:rPr lang="en-US" sz="2800" dirty="0" smtClean="0"/>
              <a:t>the emergence </a:t>
            </a:r>
            <a:r>
              <a:rPr lang="en-US" sz="2800" dirty="0"/>
              <a:t>of an erosive component.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5165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lgerian" pitchFamily="82" charset="0"/>
              </a:rPr>
              <a:t>PEMPHIGOID</a:t>
            </a:r>
            <a:endParaRPr lang="en-IN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dirty="0"/>
              <a:t>The term </a:t>
            </a:r>
            <a:r>
              <a:rPr lang="en-US" sz="2800" dirty="0" err="1"/>
              <a:t>pemphigoid</a:t>
            </a:r>
            <a:r>
              <a:rPr lang="en-US" sz="2800" dirty="0"/>
              <a:t> applies to </a:t>
            </a:r>
            <a:r>
              <a:rPr lang="en-US" sz="2800" dirty="0" smtClean="0"/>
              <a:t>several….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/>
              <a:t>cutaneous</a:t>
            </a:r>
            <a:r>
              <a:rPr lang="en-US" sz="2800" dirty="0"/>
              <a:t>, </a:t>
            </a:r>
            <a:endParaRPr lang="en-US" sz="28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/>
              <a:t>immune-mediated,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err="1" smtClean="0"/>
              <a:t>subepithelial</a:t>
            </a:r>
            <a:r>
              <a:rPr lang="en-US" sz="2800" dirty="0" smtClean="0"/>
              <a:t> </a:t>
            </a:r>
            <a:r>
              <a:rPr lang="en-US" sz="2800" dirty="0"/>
              <a:t>bullous diseases </a:t>
            </a:r>
            <a:endParaRPr lang="en-US" sz="28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/>
              <a:t>characterized </a:t>
            </a:r>
            <a:r>
              <a:rPr lang="en-US" sz="2800" dirty="0"/>
              <a:t>by a separation </a:t>
            </a:r>
            <a:r>
              <a:rPr lang="en-US" sz="2800" dirty="0" smtClean="0"/>
              <a:t>of the </a:t>
            </a:r>
            <a:r>
              <a:rPr lang="en-US" sz="2800" dirty="0"/>
              <a:t>basement membrane </a:t>
            </a:r>
            <a:r>
              <a:rPr lang="en-US" sz="2800" dirty="0" smtClean="0"/>
              <a:t>zone.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2627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latin typeface="Algerian" pitchFamily="82" charset="0"/>
              </a:rPr>
              <a:t>Bullous </a:t>
            </a:r>
            <a:r>
              <a:rPr lang="en-IN" sz="3200" b="1" dirty="0" err="1">
                <a:latin typeface="Algerian" pitchFamily="82" charset="0"/>
              </a:rPr>
              <a:t>pemphigoid</a:t>
            </a:r>
            <a:endParaRPr lang="en-IN" sz="3200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chronic, autoimmune, </a:t>
            </a:r>
            <a:r>
              <a:rPr lang="en-IN" sz="2800" b="1" dirty="0" err="1"/>
              <a:t>subepidermal</a:t>
            </a:r>
            <a:r>
              <a:rPr lang="en-IN" sz="2800" b="1" dirty="0"/>
              <a:t> </a:t>
            </a:r>
            <a:r>
              <a:rPr lang="en-IN" sz="2800" b="1" dirty="0" smtClean="0"/>
              <a:t>bullous </a:t>
            </a:r>
            <a:r>
              <a:rPr lang="en-US" sz="2800" b="1" dirty="0" smtClean="0"/>
              <a:t>disease </a:t>
            </a:r>
            <a:r>
              <a:rPr lang="en-US" sz="2800" dirty="0"/>
              <a:t>with tense cutaneous bullae that rupture and become </a:t>
            </a:r>
            <a:r>
              <a:rPr lang="en-US" sz="2800" dirty="0" smtClean="0"/>
              <a:t>flaccid.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Oral </a:t>
            </a:r>
            <a:r>
              <a:rPr lang="en-US" sz="2800" dirty="0"/>
              <a:t>involvement occurs in about a third of </a:t>
            </a:r>
            <a:r>
              <a:rPr lang="en-US" sz="2800" dirty="0" smtClean="0"/>
              <a:t>affected patients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Skin lesions ……..clinically resemble </a:t>
            </a:r>
            <a:r>
              <a:rPr lang="en-US" sz="2800" dirty="0"/>
              <a:t>those of pemphigus, the microscopic picture is quite distinct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34291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15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652463"/>
            <a:ext cx="8181975" cy="555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8934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latin typeface="Algerian" pitchFamily="82" charset="0"/>
              </a:rPr>
              <a:t>Treatment</a:t>
            </a:r>
            <a:endParaRPr lang="en-IN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Because </a:t>
            </a:r>
            <a:r>
              <a:rPr lang="en-US" sz="2800" dirty="0" smtClean="0"/>
              <a:t>of </a:t>
            </a:r>
            <a:r>
              <a:rPr lang="en-US" sz="2800" b="1" dirty="0" smtClean="0"/>
              <a:t>unknown etiology</a:t>
            </a:r>
            <a:r>
              <a:rPr lang="en-US" sz="2800" dirty="0" smtClean="0"/>
              <a:t>, treatment </a:t>
            </a:r>
            <a:r>
              <a:rPr lang="en-US" sz="2800" dirty="0"/>
              <a:t>is designed to control its signs and symptoms.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b="1" dirty="0" smtClean="0"/>
              <a:t>The primary treatment </a:t>
            </a:r>
            <a:r>
              <a:rPr lang="en-US" sz="2800" b="1" dirty="0"/>
              <a:t>is a moderate dose of systemic prednisone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b="1" dirty="0" smtClean="0"/>
              <a:t>Steroid-sparing</a:t>
            </a:r>
            <a:r>
              <a:rPr lang="en-US" sz="2800" b="1" dirty="0"/>
              <a:t> </a:t>
            </a:r>
            <a:r>
              <a:rPr lang="en-US" sz="2800" b="1" dirty="0" smtClean="0"/>
              <a:t>strategies </a:t>
            </a:r>
            <a:r>
              <a:rPr lang="en-US" sz="2800" b="1" dirty="0"/>
              <a:t>(i.e., prednisone plus other </a:t>
            </a:r>
            <a:r>
              <a:rPr lang="en-US" sz="2800" b="1" dirty="0" err="1"/>
              <a:t>immunomodulatory</a:t>
            </a:r>
            <a:r>
              <a:rPr lang="en-US" sz="2800" b="1" dirty="0"/>
              <a:t> drugs) </a:t>
            </a:r>
            <a:r>
              <a:rPr lang="en-US" sz="2800" dirty="0" smtClean="0"/>
              <a:t>are used </a:t>
            </a:r>
            <a:r>
              <a:rPr lang="en-US" sz="2800" dirty="0"/>
              <a:t>when high doses of steroids are needed or when the </a:t>
            </a:r>
            <a:r>
              <a:rPr lang="en-US" sz="2800" dirty="0" smtClean="0"/>
              <a:t>steroid alone </a:t>
            </a:r>
            <a:r>
              <a:rPr lang="en-US" sz="2800" dirty="0"/>
              <a:t>fails to control the disease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028756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latin typeface="Algerian" pitchFamily="82" charset="0"/>
              </a:rPr>
              <a:t>Mucous membrane </a:t>
            </a:r>
            <a:r>
              <a:rPr lang="en-IN" sz="3200" b="1" dirty="0" err="1">
                <a:latin typeface="Algerian" pitchFamily="82" charset="0"/>
              </a:rPr>
              <a:t>pemphigoid</a:t>
            </a:r>
            <a:endParaRPr lang="en-IN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/>
              <a:t>Mucous membrane </a:t>
            </a:r>
            <a:r>
              <a:rPr lang="en-US" sz="2800" b="1" dirty="0" err="1"/>
              <a:t>pemphigoid</a:t>
            </a:r>
            <a:r>
              <a:rPr lang="en-US" sz="2800" b="1" dirty="0"/>
              <a:t> (i.e., </a:t>
            </a:r>
            <a:r>
              <a:rPr lang="en-US" sz="2800" b="1" dirty="0" err="1"/>
              <a:t>cicatricial</a:t>
            </a:r>
            <a:r>
              <a:rPr lang="en-US" sz="2800" b="1" dirty="0"/>
              <a:t> </a:t>
            </a:r>
            <a:r>
              <a:rPr lang="en-US" sz="2800" b="1" dirty="0" err="1"/>
              <a:t>pemphigoid</a:t>
            </a:r>
            <a:r>
              <a:rPr lang="en-US" sz="2800" b="1" dirty="0"/>
              <a:t>) </a:t>
            </a:r>
            <a:r>
              <a:rPr lang="en-US" sz="2800" dirty="0"/>
              <a:t>is </a:t>
            </a:r>
            <a:r>
              <a:rPr lang="en-US" sz="2800" dirty="0" smtClean="0"/>
              <a:t>a chronic </a:t>
            </a:r>
            <a:r>
              <a:rPr lang="en-US" sz="2800" dirty="0" err="1"/>
              <a:t>vesiculobullous</a:t>
            </a:r>
            <a:r>
              <a:rPr lang="en-US" sz="2800" dirty="0"/>
              <a:t> autoimmune </a:t>
            </a:r>
            <a:r>
              <a:rPr lang="en-US" sz="2800" dirty="0" smtClean="0"/>
              <a:t>disorder.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unknown etiology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predominantly </a:t>
            </a:r>
            <a:r>
              <a:rPr lang="en-US" sz="2800" dirty="0"/>
              <a:t>affects women during the fifth decade of life.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It has rarely </a:t>
            </a:r>
            <a:r>
              <a:rPr lang="en-US" sz="2800" dirty="0"/>
              <a:t>been reported in young children.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02763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3200" dirty="0">
                <a:latin typeface="Algerian" pitchFamily="82" charset="0"/>
              </a:rPr>
              <a:t>Ocular lesions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Among patients (mainly those with </a:t>
            </a:r>
            <a:r>
              <a:rPr lang="en-US" sz="2800" dirty="0" err="1"/>
              <a:t>desquamative</a:t>
            </a:r>
            <a:r>
              <a:rPr lang="en-US" sz="2800" dirty="0"/>
              <a:t> gingivitis) who </a:t>
            </a:r>
            <a:r>
              <a:rPr lang="en-US" sz="2800" dirty="0" smtClean="0"/>
              <a:t>first see </a:t>
            </a:r>
            <a:r>
              <a:rPr lang="en-US" sz="2800" dirty="0"/>
              <a:t>a dentist, the eyes are affected in approximately 25</a:t>
            </a:r>
            <a:r>
              <a:rPr lang="en-US" sz="2800" dirty="0" smtClean="0"/>
              <a:t>%.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In contrast, among </a:t>
            </a:r>
            <a:r>
              <a:rPr lang="en-US" sz="2800" dirty="0"/>
              <a:t>patients who first see a dermatologist, 66% have </a:t>
            </a:r>
            <a:r>
              <a:rPr lang="en-US" sz="2800" dirty="0" err="1" smtClean="0"/>
              <a:t>conjunctival</a:t>
            </a:r>
            <a:r>
              <a:rPr lang="en-US" sz="2800" dirty="0"/>
              <a:t> </a:t>
            </a:r>
            <a:r>
              <a:rPr lang="en-US" sz="2800" dirty="0" smtClean="0"/>
              <a:t>lesions</a:t>
            </a:r>
            <a:r>
              <a:rPr lang="en-US" sz="2800" dirty="0"/>
              <a:t>;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In ophthalmic </a:t>
            </a:r>
            <a:r>
              <a:rPr lang="en-US" sz="2800" dirty="0"/>
              <a:t>studies, 100% of patients have </a:t>
            </a:r>
            <a:r>
              <a:rPr lang="en-US" sz="2800" dirty="0" smtClean="0"/>
              <a:t>ocular </a:t>
            </a:r>
            <a:r>
              <a:rPr lang="en-IN" sz="2800" dirty="0" smtClean="0"/>
              <a:t>involvement</a:t>
            </a:r>
            <a:r>
              <a:rPr lang="en-IN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938598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3200" dirty="0">
                <a:latin typeface="Algerian" pitchFamily="82" charset="0"/>
              </a:rPr>
              <a:t>Oral lesions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The most characteristic feature of oral involvement is </a:t>
            </a:r>
            <a:r>
              <a:rPr lang="en-US" sz="2800" dirty="0" err="1" smtClean="0"/>
              <a:t>desquamative</a:t>
            </a:r>
            <a:r>
              <a:rPr lang="en-US" sz="2800" dirty="0"/>
              <a:t> </a:t>
            </a:r>
            <a:r>
              <a:rPr lang="en-US" sz="2800" dirty="0" smtClean="0"/>
              <a:t>gingivitis</a:t>
            </a:r>
            <a:r>
              <a:rPr lang="en-US" sz="2800" dirty="0"/>
              <a:t>, typically with </a:t>
            </a:r>
            <a:r>
              <a:rPr lang="en-US" sz="2800" b="1" dirty="0"/>
              <a:t>areas of erythema, desquamation, </a:t>
            </a:r>
            <a:r>
              <a:rPr lang="en-US" sz="2800" b="1" dirty="0" smtClean="0"/>
              <a:t>ulceration, and </a:t>
            </a:r>
            <a:r>
              <a:rPr lang="en-US" sz="2800" b="1" dirty="0" err="1"/>
              <a:t>vesiculation</a:t>
            </a:r>
            <a:r>
              <a:rPr lang="en-US" sz="2800" b="1" dirty="0"/>
              <a:t> of the attached </a:t>
            </a:r>
            <a:r>
              <a:rPr lang="en-US" sz="2800" b="1" dirty="0" smtClean="0"/>
              <a:t>gingiva. 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Vesiculobullous</a:t>
            </a:r>
            <a:r>
              <a:rPr lang="en-US" sz="2800" dirty="0"/>
              <a:t> </a:t>
            </a:r>
            <a:r>
              <a:rPr lang="en-US" sz="2800" dirty="0" smtClean="0"/>
              <a:t>lesions </a:t>
            </a:r>
            <a:r>
              <a:rPr lang="en-US" sz="2800" dirty="0"/>
              <a:t>can occur elsewhere in the mouth. 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79164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</a:t>
            </a:r>
            <a:endParaRPr lang="en-IN" u="sn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2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CORE AREAS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Affective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Desire to know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HISTORY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Nice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CLASSIFICATION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 FEATURES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MANAGEMENT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 EXAMINATION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Must to know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MICROSCOPIC</a:t>
                      </a:r>
                      <a:r>
                        <a:rPr lang="en-US" baseline="0" dirty="0" smtClean="0"/>
                        <a:t> EXAMINATION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+mn-lt"/>
                        </a:rPr>
                        <a:t>DISEASES THAT CAN MANIFEST AS</a:t>
                      </a:r>
                      <a:br>
                        <a:rPr lang="en-US" sz="1800" b="0" dirty="0" smtClean="0">
                          <a:latin typeface="+mn-lt"/>
                        </a:rPr>
                      </a:br>
                      <a:r>
                        <a:rPr lang="en-IN" sz="1800" b="0" dirty="0" smtClean="0">
                          <a:latin typeface="+mn-lt"/>
                        </a:rPr>
                        <a:t>DESQUAMATIVE GINGIVITIS</a:t>
                      </a:r>
                      <a:endParaRPr lang="en-IN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20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981075"/>
            <a:ext cx="7296150" cy="4895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3455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latin typeface="Algerian" pitchFamily="82" charset="0"/>
              </a:rPr>
              <a:t>Differential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sz="3000" dirty="0"/>
              <a:t>Several disease entities manifest with </a:t>
            </a:r>
            <a:r>
              <a:rPr lang="en-US" sz="3000" b="1" dirty="0"/>
              <a:t>similar clinical and </a:t>
            </a:r>
            <a:r>
              <a:rPr lang="en-US" sz="3000" b="1" dirty="0" smtClean="0"/>
              <a:t>histologic (i.e</a:t>
            </a:r>
            <a:r>
              <a:rPr lang="en-US" sz="3000" b="1" dirty="0"/>
              <a:t>., </a:t>
            </a:r>
            <a:r>
              <a:rPr lang="en-US" sz="3000" b="1" dirty="0" err="1"/>
              <a:t>subepithelial</a:t>
            </a:r>
            <a:r>
              <a:rPr lang="en-US" sz="3000" b="1" dirty="0"/>
              <a:t> bulla) features. </a:t>
            </a:r>
            <a:r>
              <a:rPr lang="en-US" sz="3000" dirty="0"/>
              <a:t>They </a:t>
            </a:r>
            <a:r>
              <a:rPr lang="en-US" sz="3000" dirty="0" smtClean="0"/>
              <a:t>include:</a:t>
            </a:r>
          </a:p>
          <a:p>
            <a:pPr lvl="1"/>
            <a:r>
              <a:rPr lang="en-US" dirty="0" smtClean="0"/>
              <a:t>bullous </a:t>
            </a:r>
            <a:r>
              <a:rPr lang="en-US" dirty="0" err="1"/>
              <a:t>pemphigoid</a:t>
            </a:r>
            <a:r>
              <a:rPr lang="en-US" dirty="0"/>
              <a:t>,</a:t>
            </a:r>
          </a:p>
          <a:p>
            <a:pPr lvl="1"/>
            <a:r>
              <a:rPr lang="en-IN" dirty="0"/>
              <a:t>bullous lichen </a:t>
            </a:r>
            <a:r>
              <a:rPr lang="en-IN" dirty="0" err="1"/>
              <a:t>planus</a:t>
            </a:r>
            <a:r>
              <a:rPr lang="en-IN" dirty="0"/>
              <a:t>, </a:t>
            </a:r>
            <a:endParaRPr lang="en-IN" dirty="0" smtClean="0"/>
          </a:p>
          <a:p>
            <a:pPr lvl="1"/>
            <a:r>
              <a:rPr lang="en-IN" dirty="0" smtClean="0"/>
              <a:t>dermatitis </a:t>
            </a:r>
            <a:r>
              <a:rPr lang="en-IN" dirty="0" err="1"/>
              <a:t>herpetiformis</a:t>
            </a:r>
            <a:r>
              <a:rPr lang="en-IN" dirty="0"/>
              <a:t>, </a:t>
            </a:r>
            <a:endParaRPr lang="en-IN" dirty="0" smtClean="0"/>
          </a:p>
          <a:p>
            <a:pPr lvl="1"/>
            <a:r>
              <a:rPr lang="en-IN" dirty="0" smtClean="0"/>
              <a:t>LAD</a:t>
            </a:r>
            <a:r>
              <a:rPr lang="en-IN" dirty="0"/>
              <a:t>, </a:t>
            </a:r>
            <a:endParaRPr lang="en-IN" dirty="0" smtClean="0"/>
          </a:p>
          <a:p>
            <a:pPr lvl="1"/>
            <a:r>
              <a:rPr lang="en-IN" dirty="0" smtClean="0"/>
              <a:t>Erythema </a:t>
            </a:r>
            <a:r>
              <a:rPr lang="fr-FR" dirty="0" smtClean="0"/>
              <a:t>multiforme</a:t>
            </a:r>
            <a:r>
              <a:rPr lang="fr-FR" dirty="0"/>
              <a:t>, </a:t>
            </a:r>
            <a:endParaRPr lang="fr-FR" dirty="0" smtClean="0"/>
          </a:p>
          <a:p>
            <a:pPr lvl="1"/>
            <a:r>
              <a:rPr lang="fr-FR" dirty="0" smtClean="0"/>
              <a:t>herpes </a:t>
            </a:r>
            <a:r>
              <a:rPr lang="fr-FR" dirty="0" err="1"/>
              <a:t>gestationis</a:t>
            </a:r>
            <a:r>
              <a:rPr lang="fr-FR" dirty="0"/>
              <a:t>, and </a:t>
            </a:r>
            <a:endParaRPr lang="fr-FR" dirty="0" smtClean="0"/>
          </a:p>
          <a:p>
            <a:pPr lvl="1"/>
            <a:r>
              <a:rPr lang="fr-FR" dirty="0" err="1" smtClean="0"/>
              <a:t>epidermolysis</a:t>
            </a:r>
            <a:r>
              <a:rPr lang="fr-FR" dirty="0" smtClean="0"/>
              <a:t> </a:t>
            </a:r>
            <a:r>
              <a:rPr lang="fr-FR" dirty="0" err="1"/>
              <a:t>bullosa</a:t>
            </a:r>
            <a:r>
              <a:rPr lang="fr-FR" dirty="0"/>
              <a:t> </a:t>
            </a:r>
            <a:r>
              <a:rPr lang="fr-FR" dirty="0" err="1"/>
              <a:t>acquisita</a:t>
            </a:r>
            <a:r>
              <a:rPr lang="fr-FR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21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767994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latin typeface="Algerian" pitchFamily="82" charset="0"/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Topical steroids are the mainstay of treatment for MMP, </a:t>
            </a:r>
            <a:r>
              <a:rPr lang="en-US" sz="2800" dirty="0" smtClean="0"/>
              <a:t>particularly when </a:t>
            </a:r>
            <a:r>
              <a:rPr lang="en-US" sz="2800" dirty="0"/>
              <a:t>lesions are localized.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Fluocinonide</a:t>
            </a:r>
            <a:r>
              <a:rPr lang="en-US" sz="2800" dirty="0" smtClean="0"/>
              <a:t> </a:t>
            </a:r>
            <a:r>
              <a:rPr lang="en-US" sz="2800" dirty="0"/>
              <a:t>(0.05%) and </a:t>
            </a:r>
            <a:r>
              <a:rPr lang="en-US" sz="2800" dirty="0" err="1" smtClean="0"/>
              <a:t>clobetasol</a:t>
            </a:r>
            <a:r>
              <a:rPr lang="en-US" sz="2800" dirty="0"/>
              <a:t> </a:t>
            </a:r>
            <a:r>
              <a:rPr lang="en-US" sz="2800" dirty="0" smtClean="0"/>
              <a:t>propionate </a:t>
            </a:r>
            <a:r>
              <a:rPr lang="en-US" sz="2800" dirty="0"/>
              <a:t>(0.05%) in an adhesive vehicle can be used three </a:t>
            </a:r>
            <a:r>
              <a:rPr lang="en-US" sz="2800" dirty="0" smtClean="0"/>
              <a:t>times daily </a:t>
            </a:r>
            <a:r>
              <a:rPr lang="en-US" sz="2800" dirty="0"/>
              <a:t>for up to 6 months.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22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24049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latin typeface="Algerian" pitchFamily="82" charset="0"/>
              </a:rPr>
              <a:t>Pemphigus vulgaris</a:t>
            </a:r>
            <a:endParaRPr lang="en-IN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The pemphigus diseases are a group of autoimmune bullous </a:t>
            </a:r>
            <a:r>
              <a:rPr lang="en-US" sz="2800" dirty="0" smtClean="0"/>
              <a:t>disorders that </a:t>
            </a:r>
            <a:r>
              <a:rPr lang="en-US" sz="2800" dirty="0"/>
              <a:t>produce cutaneous and mucous membranes </a:t>
            </a:r>
            <a:r>
              <a:rPr lang="en-US" sz="2800" dirty="0" smtClean="0"/>
              <a:t>blisters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Pemphigus </a:t>
            </a:r>
            <a:r>
              <a:rPr lang="en-US" b="1" dirty="0"/>
              <a:t>vulgaris </a:t>
            </a:r>
            <a:endParaRPr lang="en-US" b="1" dirty="0" smtClean="0"/>
          </a:p>
          <a:p>
            <a:pPr lvl="1"/>
            <a:r>
              <a:rPr lang="en-US" dirty="0" smtClean="0"/>
              <a:t>pemphigus </a:t>
            </a:r>
            <a:r>
              <a:rPr lang="en-US" dirty="0" err="1"/>
              <a:t>foliaceus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pemphigus </a:t>
            </a:r>
            <a:r>
              <a:rPr lang="en-IN" dirty="0" err="1" smtClean="0"/>
              <a:t>vegetans</a:t>
            </a:r>
            <a:r>
              <a:rPr lang="en-IN" dirty="0"/>
              <a:t>, and </a:t>
            </a:r>
            <a:endParaRPr lang="en-IN" dirty="0" smtClean="0"/>
          </a:p>
          <a:p>
            <a:pPr lvl="1"/>
            <a:r>
              <a:rPr lang="en-IN" dirty="0" smtClean="0"/>
              <a:t>pemphigus </a:t>
            </a:r>
            <a:r>
              <a:rPr lang="en-IN" dirty="0" err="1"/>
              <a:t>erythematosus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23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91830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24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757238"/>
            <a:ext cx="7715250" cy="5343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94339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Oral lesions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range from small vesicles to large bullae.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When the bullae </a:t>
            </a:r>
            <a:r>
              <a:rPr lang="en-US" sz="2800" dirty="0"/>
              <a:t>rupture, they leave extensive areas of </a:t>
            </a:r>
            <a:r>
              <a:rPr lang="en-US" sz="2800" dirty="0" smtClean="0"/>
              <a:t>ulceration.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Virtually </a:t>
            </a:r>
            <a:r>
              <a:rPr lang="en-US" sz="2800" dirty="0"/>
              <a:t>any region of the oral cavity can be involved, but </a:t>
            </a:r>
            <a:r>
              <a:rPr lang="en-US" sz="2800" dirty="0" smtClean="0"/>
              <a:t>multiple lesions </a:t>
            </a:r>
            <a:r>
              <a:rPr lang="en-US" sz="2800" dirty="0"/>
              <a:t>often develop at sites of irritation or trauma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25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680490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latin typeface="Algerian" pitchFamily="82" charset="0"/>
              </a:rPr>
              <a:t>Differential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Erythema </a:t>
            </a:r>
            <a:r>
              <a:rPr lang="en-IN" sz="2800" dirty="0" err="1" smtClean="0"/>
              <a:t>Multiforme</a:t>
            </a:r>
            <a:r>
              <a:rPr lang="en-IN" sz="2800" dirty="0"/>
              <a:t>…. exhibits </a:t>
            </a:r>
            <a:r>
              <a:rPr lang="en-IN" sz="2800" dirty="0" smtClean="0"/>
              <a:t>negative immunofluorescence.</a:t>
            </a:r>
          </a:p>
          <a:p>
            <a:pPr lvl="1" algn="just">
              <a:lnSpc>
                <a:spcPct val="150000"/>
              </a:lnSpc>
            </a:pPr>
            <a:r>
              <a:rPr lang="en-IN" sz="2400" dirty="0"/>
              <a:t>Pemphigus vulgaris- </a:t>
            </a:r>
            <a:r>
              <a:rPr lang="en-US" sz="2400" dirty="0"/>
              <a:t>shows characteristic </a:t>
            </a:r>
            <a:r>
              <a:rPr lang="en-US" sz="2400" b="1" dirty="0"/>
              <a:t>intraepithelial </a:t>
            </a:r>
            <a:r>
              <a:rPr lang="en-US" sz="2400" b="1" dirty="0" err="1"/>
              <a:t>clefting</a:t>
            </a:r>
            <a:r>
              <a:rPr lang="en-US" sz="2400" dirty="0"/>
              <a:t> at the basal–</a:t>
            </a:r>
            <a:r>
              <a:rPr lang="en-US" sz="2400" dirty="0" err="1"/>
              <a:t>spinous</a:t>
            </a:r>
            <a:r>
              <a:rPr lang="en-US" sz="2400" dirty="0"/>
              <a:t> cell layers and interface with </a:t>
            </a:r>
            <a:r>
              <a:rPr lang="en-US" sz="2400" dirty="0" err="1"/>
              <a:t>acantholysis</a:t>
            </a:r>
            <a:r>
              <a:rPr lang="en-US" sz="2400" dirty="0"/>
              <a:t>, whereas erythema </a:t>
            </a:r>
            <a:r>
              <a:rPr lang="en-US" sz="2400" dirty="0" err="1"/>
              <a:t>multiforme</a:t>
            </a:r>
            <a:r>
              <a:rPr lang="en-US" sz="2400" dirty="0"/>
              <a:t>-shows </a:t>
            </a:r>
            <a:r>
              <a:rPr lang="en-US" sz="2400" b="1" dirty="0" err="1"/>
              <a:t>microvesiculation</a:t>
            </a:r>
            <a:r>
              <a:rPr lang="en-US" sz="2400" b="1" dirty="0"/>
              <a:t> of the superficial epithelial layers </a:t>
            </a:r>
            <a:r>
              <a:rPr lang="en-US" sz="2400" dirty="0"/>
              <a:t>and </a:t>
            </a:r>
            <a:r>
              <a:rPr lang="en-IN" sz="2400" dirty="0"/>
              <a:t>numerous necrotic keratinocytes</a:t>
            </a:r>
            <a:r>
              <a:rPr lang="en-IN" sz="2400" dirty="0" smtClean="0"/>
              <a:t>.</a:t>
            </a:r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26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483081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latin typeface="Algerian" pitchFamily="82" charset="0"/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800" dirty="0" smtClean="0"/>
              <a:t>The </a:t>
            </a:r>
            <a:r>
              <a:rPr lang="en-US" sz="2800" dirty="0" smtClean="0"/>
              <a:t>main </a:t>
            </a:r>
            <a:r>
              <a:rPr lang="en-US" sz="2800" dirty="0"/>
              <a:t>therapy for pemphigus vulgaris is </a:t>
            </a:r>
            <a:r>
              <a:rPr lang="en-US" sz="2800" b="1" dirty="0"/>
              <a:t>systemic corticosteroids</a:t>
            </a:r>
            <a:r>
              <a:rPr lang="en-US" sz="2800" dirty="0"/>
              <a:t> </a:t>
            </a:r>
            <a:r>
              <a:rPr lang="en-US" sz="2800" dirty="0" smtClean="0"/>
              <a:t>with or </a:t>
            </a:r>
            <a:r>
              <a:rPr lang="en-US" sz="2800" dirty="0"/>
              <a:t>without the addition of other immunosuppressive agents.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If the patient </a:t>
            </a:r>
            <a:r>
              <a:rPr lang="en-US" sz="2800" dirty="0"/>
              <a:t>responds well to corticosteroids, the </a:t>
            </a:r>
            <a:r>
              <a:rPr lang="en-US" sz="2800" b="1" dirty="0"/>
              <a:t>dosage can be </a:t>
            </a:r>
            <a:r>
              <a:rPr lang="en-US" sz="2800" b="1" dirty="0" smtClean="0"/>
              <a:t>gradually reduced</a:t>
            </a:r>
            <a:r>
              <a:rPr lang="en-US" sz="2800" dirty="0"/>
              <a:t>, but a </a:t>
            </a:r>
            <a:r>
              <a:rPr lang="en-US" sz="2800" b="1" dirty="0"/>
              <a:t>low maintenance dosage</a:t>
            </a:r>
            <a:r>
              <a:rPr lang="en-US" sz="2800" dirty="0"/>
              <a:t> is usually necessary </a:t>
            </a:r>
            <a:r>
              <a:rPr lang="en-US" sz="2800" dirty="0" smtClean="0"/>
              <a:t>to prevent </a:t>
            </a:r>
            <a:r>
              <a:rPr lang="en-US" sz="2800" dirty="0"/>
              <a:t>or minimize the recurrence of lesions.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27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661112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28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685925"/>
            <a:ext cx="7648575" cy="3486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3422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latin typeface="Algerian" pitchFamily="82" charset="0"/>
              </a:rPr>
              <a:t>Chronic ulcerative stomatitis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first reported in 1990,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has </a:t>
            </a:r>
            <a:r>
              <a:rPr lang="en-US" sz="2800" dirty="0"/>
              <a:t>a predilection </a:t>
            </a:r>
            <a:r>
              <a:rPr lang="en-US" sz="2800" dirty="0" smtClean="0"/>
              <a:t>for women </a:t>
            </a:r>
            <a:r>
              <a:rPr lang="en-US" sz="2800" dirty="0"/>
              <a:t>during the fourth decade of life.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/>
              <a:t>manifests with chronic oral </a:t>
            </a:r>
            <a:r>
              <a:rPr lang="en-US" sz="2800" dirty="0" smtClean="0"/>
              <a:t>ulcerations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Exhibits few </a:t>
            </a:r>
            <a:r>
              <a:rPr lang="en-IN" sz="2800" dirty="0"/>
              <a:t>cutaneous lesions.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29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67896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CONTENT</a:t>
            </a:r>
            <a:endParaRPr lang="en-IN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00108"/>
            <a:ext cx="8329642" cy="5126055"/>
          </a:xfrm>
        </p:spPr>
        <p:txBody>
          <a:bodyPr>
            <a:normAutofit fontScale="77500" lnSpcReduction="20000"/>
          </a:bodyPr>
          <a:lstStyle/>
          <a:p>
            <a:pPr algn="ctr" fontAlgn="t">
              <a:buNone/>
            </a:pPr>
            <a:r>
              <a:rPr lang="en-US" b="1" u="sng" dirty="0" smtClean="0">
                <a:latin typeface="AngsanaUPC" pitchFamily="18" charset="-34"/>
                <a:cs typeface="AngsanaUPC" pitchFamily="18" charset="-34"/>
              </a:rPr>
              <a:t>PART-I</a:t>
            </a:r>
          </a:p>
          <a:p>
            <a:pPr fontAlgn="t"/>
            <a:r>
              <a:rPr lang="en-US" dirty="0" smtClean="0">
                <a:latin typeface="AngsanaUPC" pitchFamily="18" charset="-34"/>
                <a:cs typeface="AngsanaUPC" pitchFamily="18" charset="-34"/>
              </a:rPr>
              <a:t>DEFINITION</a:t>
            </a:r>
            <a:endParaRPr lang="en-IN" dirty="0" smtClean="0">
              <a:latin typeface="AngsanaUPC" pitchFamily="18" charset="-34"/>
              <a:cs typeface="AngsanaUPC" pitchFamily="18" charset="-34"/>
            </a:endParaRPr>
          </a:p>
          <a:p>
            <a:pPr fontAlgn="t"/>
            <a:r>
              <a:rPr lang="en-US" dirty="0" smtClean="0">
                <a:latin typeface="AngsanaUPC" pitchFamily="18" charset="-34"/>
                <a:cs typeface="AngsanaUPC" pitchFamily="18" charset="-34"/>
              </a:rPr>
              <a:t>HISTORY</a:t>
            </a:r>
            <a:endParaRPr lang="en-IN" dirty="0" smtClean="0">
              <a:latin typeface="AngsanaUPC" pitchFamily="18" charset="-34"/>
              <a:cs typeface="AngsanaUPC" pitchFamily="18" charset="-34"/>
            </a:endParaRPr>
          </a:p>
          <a:p>
            <a:pPr fontAlgn="t"/>
            <a:r>
              <a:rPr lang="en-US" dirty="0" smtClean="0">
                <a:latin typeface="AngsanaUPC" pitchFamily="18" charset="-34"/>
                <a:cs typeface="AngsanaUPC" pitchFamily="18" charset="-34"/>
              </a:rPr>
              <a:t>CLASSIFICATION</a:t>
            </a:r>
            <a:endParaRPr lang="en-IN" dirty="0" smtClean="0">
              <a:latin typeface="AngsanaUPC" pitchFamily="18" charset="-34"/>
              <a:cs typeface="AngsanaUPC" pitchFamily="18" charset="-34"/>
            </a:endParaRPr>
          </a:p>
          <a:p>
            <a:pPr fontAlgn="t"/>
            <a:r>
              <a:rPr lang="en-US" dirty="0" smtClean="0">
                <a:latin typeface="AngsanaUPC" pitchFamily="18" charset="-34"/>
                <a:cs typeface="AngsanaUPC" pitchFamily="18" charset="-34"/>
              </a:rPr>
              <a:t>CLINICAL FEATURES</a:t>
            </a:r>
            <a:endParaRPr lang="en-IN" dirty="0" smtClean="0">
              <a:latin typeface="AngsanaUPC" pitchFamily="18" charset="-34"/>
              <a:cs typeface="AngsanaUPC" pitchFamily="18" charset="-34"/>
            </a:endParaRPr>
          </a:p>
          <a:p>
            <a:pPr fontAlgn="t"/>
            <a:r>
              <a:rPr lang="en-US" dirty="0" smtClean="0">
                <a:latin typeface="AngsanaUPC" pitchFamily="18" charset="-34"/>
                <a:cs typeface="AngsanaUPC" pitchFamily="18" charset="-34"/>
              </a:rPr>
              <a:t>MANAGEMENT</a:t>
            </a:r>
            <a:endParaRPr lang="en-IN" dirty="0" smtClean="0">
              <a:latin typeface="AngsanaUPC" pitchFamily="18" charset="-34"/>
              <a:cs typeface="AngsanaUPC" pitchFamily="18" charset="-34"/>
            </a:endParaRPr>
          </a:p>
          <a:p>
            <a:pPr fontAlgn="t"/>
            <a:r>
              <a:rPr lang="en-US" dirty="0" smtClean="0">
                <a:latin typeface="AngsanaUPC" pitchFamily="18" charset="-34"/>
                <a:cs typeface="AngsanaUPC" pitchFamily="18" charset="-34"/>
              </a:rPr>
              <a:t>CLINICAL EXAMINATION</a:t>
            </a:r>
            <a:endParaRPr lang="en-IN" dirty="0" smtClean="0">
              <a:latin typeface="AngsanaUPC" pitchFamily="18" charset="-34"/>
              <a:cs typeface="AngsanaUPC" pitchFamily="18" charset="-34"/>
            </a:endParaRPr>
          </a:p>
          <a:p>
            <a:pPr fontAlgn="t"/>
            <a:r>
              <a:rPr lang="en-US" dirty="0" smtClean="0">
                <a:latin typeface="AngsanaUPC" pitchFamily="18" charset="-34"/>
                <a:cs typeface="AngsanaUPC" pitchFamily="18" charset="-34"/>
              </a:rPr>
              <a:t>MICROSCOPIC EXAMINATION</a:t>
            </a:r>
          </a:p>
          <a:p>
            <a:pPr algn="ctr" fontAlgn="t">
              <a:buNone/>
            </a:pPr>
            <a:r>
              <a:rPr lang="en-US" b="1" u="sng" dirty="0" smtClean="0">
                <a:latin typeface="AngsanaUPC" pitchFamily="18" charset="-34"/>
                <a:cs typeface="AngsanaUPC" pitchFamily="18" charset="-34"/>
              </a:rPr>
              <a:t>PART -I</a:t>
            </a:r>
            <a:r>
              <a:rPr lang="en-US" u="sng" dirty="0" smtClean="0">
                <a:latin typeface="AngsanaUPC" pitchFamily="18" charset="-34"/>
                <a:cs typeface="AngsanaUPC" pitchFamily="18" charset="-34"/>
              </a:rPr>
              <a:t>I</a:t>
            </a:r>
            <a:endParaRPr lang="en-IN" u="sng" dirty="0" smtClean="0">
              <a:latin typeface="AngsanaUPC" pitchFamily="18" charset="-34"/>
              <a:cs typeface="AngsanaUPC" pitchFamily="18" charset="-34"/>
            </a:endParaRPr>
          </a:p>
          <a:p>
            <a:pPr fontAlgn="t"/>
            <a:r>
              <a:rPr lang="en-US" dirty="0" smtClean="0">
                <a:latin typeface="AngsanaUPC" pitchFamily="18" charset="-34"/>
                <a:cs typeface="AngsanaUPC" pitchFamily="18" charset="-34"/>
              </a:rPr>
              <a:t>DISEASES THAT CAN MANIFEST AS</a:t>
            </a:r>
            <a:br>
              <a:rPr lang="en-US" dirty="0" smtClean="0">
                <a:latin typeface="AngsanaUPC" pitchFamily="18" charset="-34"/>
                <a:cs typeface="AngsanaUPC" pitchFamily="18" charset="-34"/>
              </a:rPr>
            </a:br>
            <a:r>
              <a:rPr lang="en-IN" dirty="0" smtClean="0">
                <a:latin typeface="AngsanaUPC" pitchFamily="18" charset="-34"/>
                <a:cs typeface="AngsanaUPC" pitchFamily="18" charset="-34"/>
              </a:rPr>
              <a:t>DESQUAMATIVE GINGIVITIS</a:t>
            </a:r>
          </a:p>
          <a:p>
            <a:pPr fontAlgn="t"/>
            <a:r>
              <a:rPr lang="en-US" dirty="0" smtClean="0">
                <a:latin typeface="AngsanaUPC" pitchFamily="18" charset="-34"/>
                <a:cs typeface="AngsanaUPC" pitchFamily="18" charset="-34"/>
              </a:rPr>
              <a:t>SUMMARY</a:t>
            </a:r>
          </a:p>
          <a:p>
            <a:pPr fontAlgn="t"/>
            <a:r>
              <a:rPr lang="en-US" dirty="0" smtClean="0">
                <a:latin typeface="AngsanaUPC" pitchFamily="18" charset="-34"/>
                <a:cs typeface="AngsanaUPC" pitchFamily="18" charset="-34"/>
              </a:rPr>
              <a:t>REFERENCE</a:t>
            </a:r>
            <a:endParaRPr lang="en-IN" dirty="0" smtClean="0">
              <a:latin typeface="AngsanaUPC" pitchFamily="18" charset="-34"/>
              <a:cs typeface="AngsanaUPC" pitchFamily="18" charset="-34"/>
            </a:endParaRPr>
          </a:p>
          <a:p>
            <a:endParaRPr lang="en-IN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3200" dirty="0">
                <a:latin typeface="Algerian" pitchFamily="82" charset="0"/>
              </a:rPr>
              <a:t>Oral lesions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/>
              <a:t>Painful solitary small blisters and erosions with </a:t>
            </a:r>
            <a:r>
              <a:rPr lang="en-US" sz="2800" b="1" dirty="0" smtClean="0"/>
              <a:t>surrounding erythema </a:t>
            </a:r>
            <a:r>
              <a:rPr lang="en-US" sz="2800" b="1" dirty="0"/>
              <a:t>occur mainly on the gingiva and the lateral border of </a:t>
            </a:r>
            <a:r>
              <a:rPr lang="en-US" sz="2800" b="1" dirty="0" smtClean="0"/>
              <a:t>the tongue</a:t>
            </a:r>
            <a:r>
              <a:rPr lang="en-US" sz="2800" dirty="0"/>
              <a:t>. 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30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61" t="1637" r="8272" b="25776"/>
          <a:stretch/>
        </p:blipFill>
        <p:spPr bwMode="auto">
          <a:xfrm>
            <a:off x="4238161" y="3692309"/>
            <a:ext cx="4078255" cy="283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43938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3200" dirty="0" smtClean="0">
                <a:latin typeface="Algerian" pitchFamily="82" charset="0"/>
              </a:rPr>
              <a:t>Differential Diagnosis</a:t>
            </a:r>
            <a:endParaRPr lang="en-IN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Erosive lichen</a:t>
            </a:r>
            <a:r>
              <a:rPr lang="en-US" sz="2800" dirty="0"/>
              <a:t> </a:t>
            </a:r>
            <a:r>
              <a:rPr lang="en-US" sz="2800" dirty="0" err="1" smtClean="0"/>
              <a:t>planus</a:t>
            </a:r>
            <a:r>
              <a:rPr lang="en-US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Pemphigus </a:t>
            </a:r>
            <a:r>
              <a:rPr lang="en-US" sz="2800" dirty="0"/>
              <a:t>vulgaris, MMP, LAD, bullous </a:t>
            </a:r>
            <a:r>
              <a:rPr lang="en-US" sz="2800" dirty="0" err="1"/>
              <a:t>pemphigoid</a:t>
            </a:r>
            <a:r>
              <a:rPr lang="en-US" sz="2800" dirty="0"/>
              <a:t>, </a:t>
            </a:r>
            <a:r>
              <a:rPr lang="en-US" sz="2800" dirty="0" smtClean="0"/>
              <a:t>and lupus </a:t>
            </a:r>
            <a:r>
              <a:rPr lang="en-US" sz="2800" dirty="0" err="1" smtClean="0"/>
              <a:t>erythematosus</a:t>
            </a:r>
            <a:r>
              <a:rPr lang="en-US" sz="2800" dirty="0" smtClean="0"/>
              <a:t>.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31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632118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latin typeface="Algerian" pitchFamily="82" charset="0"/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For mild cases, topical steroids (e.g., </a:t>
            </a:r>
            <a:r>
              <a:rPr lang="en-IN" sz="2800" dirty="0" err="1"/>
              <a:t>fluocinonide</a:t>
            </a:r>
            <a:r>
              <a:rPr lang="en-IN" sz="2800" dirty="0"/>
              <a:t>, </a:t>
            </a:r>
            <a:r>
              <a:rPr lang="en-IN" sz="2800" dirty="0" err="1" smtClean="0"/>
              <a:t>clobetasol</a:t>
            </a:r>
            <a:r>
              <a:rPr lang="en-IN" sz="2800" dirty="0"/>
              <a:t> </a:t>
            </a:r>
            <a:r>
              <a:rPr lang="en-US" sz="2800" dirty="0" smtClean="0"/>
              <a:t>propionate</a:t>
            </a:r>
            <a:r>
              <a:rPr lang="en-US" sz="2800" dirty="0"/>
              <a:t>) and topical tetracycline can produce </a:t>
            </a:r>
            <a:r>
              <a:rPr lang="en-US" sz="2800" dirty="0" smtClean="0"/>
              <a:t>clinical improvement</a:t>
            </a:r>
            <a:r>
              <a:rPr lang="en-US" sz="2800" dirty="0"/>
              <a:t>, but recurrences are common.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For </a:t>
            </a:r>
            <a:r>
              <a:rPr lang="en-US" sz="2800" dirty="0"/>
              <a:t>severe cases, a </a:t>
            </a:r>
            <a:r>
              <a:rPr lang="en-US" sz="2800" dirty="0" smtClean="0"/>
              <a:t>high dose </a:t>
            </a:r>
            <a:r>
              <a:rPr lang="en-US" sz="2800" dirty="0"/>
              <a:t>of a systemic corticosteroid is needed to achieve remission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32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00790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latin typeface="Algerian" pitchFamily="82" charset="0"/>
              </a:rPr>
              <a:t>Linear immunoglobulin a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uncommon </a:t>
            </a:r>
            <a:r>
              <a:rPr lang="en-US" sz="2800" dirty="0" err="1"/>
              <a:t>mucocutaneous</a:t>
            </a:r>
            <a:r>
              <a:rPr lang="en-US" sz="2800" dirty="0"/>
              <a:t> disorder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predilection </a:t>
            </a:r>
            <a:r>
              <a:rPr lang="en-US" sz="2800" dirty="0"/>
              <a:t>for women.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Unknown etiology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manifests as a pruritic </a:t>
            </a:r>
            <a:r>
              <a:rPr lang="en-US" sz="2800" dirty="0" err="1"/>
              <a:t>vesiculobullous</a:t>
            </a:r>
            <a:r>
              <a:rPr lang="en-US" sz="2800" dirty="0"/>
              <a:t> </a:t>
            </a:r>
            <a:r>
              <a:rPr lang="en-US" sz="2800" dirty="0" smtClean="0"/>
              <a:t>rash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33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278929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2800" dirty="0">
                <a:latin typeface="Algerian" pitchFamily="82" charset="0"/>
              </a:rPr>
              <a:t>Oral lesions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consist </a:t>
            </a:r>
            <a:r>
              <a:rPr lang="en-US" sz="2800" dirty="0"/>
              <a:t>of vesicles, painful ulcerations </a:t>
            </a:r>
            <a:r>
              <a:rPr lang="en-US" sz="2800" dirty="0" smtClean="0"/>
              <a:t>or erosions</a:t>
            </a:r>
            <a:r>
              <a:rPr lang="en-US" sz="2800" dirty="0"/>
              <a:t>, and erosive gingivitis or </a:t>
            </a:r>
            <a:r>
              <a:rPr lang="en-US" sz="2800" dirty="0" err="1"/>
              <a:t>cheilitis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hard and soft </a:t>
            </a:r>
            <a:r>
              <a:rPr lang="en-US" sz="2800" dirty="0" smtClean="0"/>
              <a:t>palates are </a:t>
            </a:r>
            <a:r>
              <a:rPr lang="en-US" sz="2800" dirty="0"/>
              <a:t>affected more often; the </a:t>
            </a:r>
            <a:r>
              <a:rPr lang="en-US" sz="2800" dirty="0" err="1"/>
              <a:t>tonsillar</a:t>
            </a:r>
            <a:r>
              <a:rPr lang="en-US" sz="2800" dirty="0"/>
              <a:t> pillars, </a:t>
            </a:r>
            <a:r>
              <a:rPr lang="en-US" sz="2800" dirty="0" err="1"/>
              <a:t>buccal</a:t>
            </a:r>
            <a:r>
              <a:rPr lang="en-US" sz="2800" dirty="0"/>
              <a:t> mucosa, </a:t>
            </a:r>
            <a:r>
              <a:rPr lang="en-US" sz="2800" dirty="0" smtClean="0"/>
              <a:t>tongue, and gingiva.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34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93096"/>
            <a:ext cx="4070970" cy="241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67695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latin typeface="Algerian" pitchFamily="82" charset="0"/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The primary treatment of LAD involves a combination of </a:t>
            </a:r>
            <a:r>
              <a:rPr lang="en-US" sz="2800" dirty="0" err="1"/>
              <a:t>sulfones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dirty="0" err="1" smtClean="0"/>
              <a:t>dapsone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Small </a:t>
            </a:r>
            <a:r>
              <a:rPr lang="en-US" sz="2800" dirty="0"/>
              <a:t>amounts of prednisone (10 to 30 mg/day) can </a:t>
            </a:r>
            <a:r>
              <a:rPr lang="en-US" sz="2800" dirty="0" smtClean="0"/>
              <a:t>be added </a:t>
            </a:r>
            <a:r>
              <a:rPr lang="en-US" sz="2800" dirty="0"/>
              <a:t>if the initial response is inadequate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35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02983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latin typeface="Algerian" pitchFamily="82" charset="0"/>
              </a:rPr>
              <a:t>Dermatitis </a:t>
            </a:r>
            <a:r>
              <a:rPr lang="en-IN" sz="3600" dirty="0" err="1">
                <a:latin typeface="Algerian" pitchFamily="82" charset="0"/>
              </a:rPr>
              <a:t>herpetiformis</a:t>
            </a:r>
            <a:endParaRPr lang="en-IN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chronic condition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ages </a:t>
            </a:r>
            <a:r>
              <a:rPr lang="en-US" sz="2800" dirty="0"/>
              <a:t>of 20 and 30 years,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slight </a:t>
            </a:r>
            <a:r>
              <a:rPr lang="en-US" sz="2800" dirty="0"/>
              <a:t>predilection for men.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Evidence </a:t>
            </a:r>
            <a:r>
              <a:rPr lang="en-US" sz="2800" dirty="0"/>
              <a:t>indicates that </a:t>
            </a:r>
            <a:r>
              <a:rPr lang="en-US" sz="2800" dirty="0" smtClean="0"/>
              <a:t>dermatitis </a:t>
            </a:r>
            <a:r>
              <a:rPr lang="en-US" sz="2800" dirty="0" err="1" smtClean="0"/>
              <a:t>herpetiformis</a:t>
            </a:r>
            <a:r>
              <a:rPr lang="en-US" sz="2800" dirty="0" smtClean="0"/>
              <a:t> </a:t>
            </a:r>
            <a:r>
              <a:rPr lang="en-US" sz="2800" dirty="0"/>
              <a:t>is a cutaneous manifestation of celiac disease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36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48875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sz="2800" dirty="0" smtClean="0">
                <a:latin typeface="Algerian" pitchFamily="82" charset="0"/>
              </a:rPr>
              <a:t>Oral </a:t>
            </a:r>
            <a:r>
              <a:rPr lang="en-US" sz="2800" dirty="0" smtClean="0">
                <a:latin typeface="Algerian" pitchFamily="82" charset="0"/>
              </a:rPr>
              <a:t>lesions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range </a:t>
            </a:r>
            <a:r>
              <a:rPr lang="en-US" sz="2800" dirty="0"/>
              <a:t>from painful </a:t>
            </a:r>
            <a:r>
              <a:rPr lang="en-US" sz="2800" dirty="0" smtClean="0"/>
              <a:t>ulcerations preceded </a:t>
            </a:r>
            <a:r>
              <a:rPr lang="en-US" sz="2800" dirty="0"/>
              <a:t>by the collapse of ephemeral vesicles or bullae </a:t>
            </a:r>
            <a:r>
              <a:rPr lang="en-US" sz="2800" dirty="0" smtClean="0"/>
              <a:t>to </a:t>
            </a:r>
            <a:r>
              <a:rPr lang="en-IN" sz="2800" dirty="0" smtClean="0"/>
              <a:t>erythematous </a:t>
            </a:r>
            <a:r>
              <a:rPr lang="en-IN" sz="2800" dirty="0"/>
              <a:t>lesions.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37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255284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latin typeface="Algerian" pitchFamily="82" charset="0"/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 gluten-free </a:t>
            </a:r>
            <a:r>
              <a:rPr lang="en-US" sz="2800" dirty="0" smtClean="0"/>
              <a:t>diet.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Oral </a:t>
            </a:r>
            <a:r>
              <a:rPr lang="en-US" sz="2800" dirty="0" err="1"/>
              <a:t>dapsone</a:t>
            </a:r>
            <a:r>
              <a:rPr lang="en-US" sz="2800" dirty="0"/>
              <a:t> is usually </a:t>
            </a:r>
            <a:r>
              <a:rPr lang="en-US" sz="2800" dirty="0" smtClean="0"/>
              <a:t>needed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38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663337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latin typeface="Algerian" pitchFamily="82" charset="0"/>
              </a:rPr>
              <a:t>Lupus </a:t>
            </a:r>
            <a:r>
              <a:rPr lang="en-IN" sz="3600" dirty="0" err="1" smtClean="0">
                <a:latin typeface="Algerian" pitchFamily="82" charset="0"/>
              </a:rPr>
              <a:t>erythematosus</a:t>
            </a:r>
            <a:endParaRPr lang="en-IN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an </a:t>
            </a:r>
            <a:r>
              <a:rPr lang="en-US" sz="2800" dirty="0"/>
              <a:t>autoimmune disease with three </a:t>
            </a:r>
            <a:r>
              <a:rPr lang="en-US" sz="2800" dirty="0" smtClean="0"/>
              <a:t>clinical presentations</a:t>
            </a:r>
            <a:r>
              <a:rPr lang="en-US" sz="2800" dirty="0"/>
              <a:t>: </a:t>
            </a:r>
            <a:endParaRPr lang="en-US" sz="2800" dirty="0" smtClean="0"/>
          </a:p>
          <a:p>
            <a:pPr lvl="1" algn="just">
              <a:lnSpc>
                <a:spcPct val="150000"/>
              </a:lnSpc>
            </a:pPr>
            <a:r>
              <a:rPr lang="en-US" dirty="0" smtClean="0"/>
              <a:t>systemic</a:t>
            </a:r>
            <a:r>
              <a:rPr lang="en-US" dirty="0"/>
              <a:t>, chronic cutaneous, and </a:t>
            </a:r>
            <a:r>
              <a:rPr lang="en-US" dirty="0" err="1"/>
              <a:t>subacute</a:t>
            </a:r>
            <a:r>
              <a:rPr lang="en-US" dirty="0"/>
              <a:t> cutaneous.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39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55819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Algerian" pitchFamily="82" charset="0"/>
              </a:rPr>
              <a:t>Diseases that can manifest as</a:t>
            </a:r>
            <a:br>
              <a:rPr lang="en-US" sz="3200" b="1" dirty="0">
                <a:latin typeface="Algerian" pitchFamily="82" charset="0"/>
              </a:rPr>
            </a:br>
            <a:r>
              <a:rPr lang="en-IN" sz="3200" b="1" dirty="0" err="1">
                <a:latin typeface="Algerian" pitchFamily="82" charset="0"/>
              </a:rPr>
              <a:t>desquamative</a:t>
            </a:r>
            <a:r>
              <a:rPr lang="en-IN" sz="3200" b="1" dirty="0">
                <a:latin typeface="Algerian" pitchFamily="82" charset="0"/>
              </a:rPr>
              <a:t> gingivitis</a:t>
            </a:r>
            <a:endParaRPr lang="en-IN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  <a:alpha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IN" sz="2800" dirty="0" smtClean="0">
                <a:latin typeface="+mj-lt"/>
              </a:rPr>
              <a:t>Lichen </a:t>
            </a:r>
            <a:r>
              <a:rPr lang="en-IN" sz="2800" dirty="0" err="1" smtClean="0">
                <a:latin typeface="+mj-lt"/>
              </a:rPr>
              <a:t>planus</a:t>
            </a:r>
            <a:endParaRPr lang="en-IN" sz="2800" dirty="0" smtClean="0">
              <a:latin typeface="+mj-lt"/>
            </a:endParaRPr>
          </a:p>
          <a:p>
            <a:r>
              <a:rPr lang="en-IN" sz="2800" dirty="0" err="1" smtClean="0">
                <a:solidFill>
                  <a:srgbClr val="3B3835"/>
                </a:solidFill>
                <a:latin typeface="+mj-lt"/>
              </a:rPr>
              <a:t>Pemphigoid</a:t>
            </a:r>
            <a:endParaRPr lang="en-IN" sz="2800" dirty="0" smtClean="0">
              <a:solidFill>
                <a:srgbClr val="3B3835"/>
              </a:solidFill>
              <a:latin typeface="+mj-lt"/>
            </a:endParaRPr>
          </a:p>
          <a:p>
            <a:r>
              <a:rPr lang="en-IN" sz="2800" dirty="0">
                <a:solidFill>
                  <a:srgbClr val="3B3835"/>
                </a:solidFill>
              </a:rPr>
              <a:t>Pemphigus </a:t>
            </a:r>
            <a:endParaRPr lang="en-IN" sz="2800" dirty="0" smtClean="0">
              <a:solidFill>
                <a:srgbClr val="3B3835"/>
              </a:solidFill>
            </a:endParaRPr>
          </a:p>
          <a:p>
            <a:r>
              <a:rPr lang="en-IN" sz="2800" dirty="0">
                <a:solidFill>
                  <a:srgbClr val="3B3835"/>
                </a:solidFill>
              </a:rPr>
              <a:t>Chronic ulcerative </a:t>
            </a:r>
            <a:r>
              <a:rPr lang="en-IN" sz="2800" dirty="0" smtClean="0">
                <a:solidFill>
                  <a:srgbClr val="3B3835"/>
                </a:solidFill>
              </a:rPr>
              <a:t>stomatitis</a:t>
            </a:r>
            <a:endParaRPr lang="en-IN" sz="2800" dirty="0">
              <a:solidFill>
                <a:srgbClr val="3B3835"/>
              </a:solidFill>
              <a:latin typeface="+mj-lt"/>
            </a:endParaRPr>
          </a:p>
          <a:p>
            <a:r>
              <a:rPr lang="en-IN" sz="2800" dirty="0" smtClean="0">
                <a:solidFill>
                  <a:srgbClr val="3B3835"/>
                </a:solidFill>
                <a:latin typeface="+mj-lt"/>
              </a:rPr>
              <a:t>Linear </a:t>
            </a:r>
            <a:r>
              <a:rPr lang="en-IN" sz="2800" dirty="0">
                <a:solidFill>
                  <a:srgbClr val="3B3835"/>
                </a:solidFill>
                <a:latin typeface="+mj-lt"/>
              </a:rPr>
              <a:t>IgA </a:t>
            </a:r>
            <a:r>
              <a:rPr lang="en-IN" sz="2800" dirty="0" smtClean="0">
                <a:solidFill>
                  <a:srgbClr val="3B3835"/>
                </a:solidFill>
                <a:latin typeface="+mj-lt"/>
              </a:rPr>
              <a:t>disease</a:t>
            </a:r>
          </a:p>
          <a:p>
            <a:r>
              <a:rPr lang="en-IN" sz="2800" dirty="0" smtClean="0">
                <a:solidFill>
                  <a:srgbClr val="3B3835"/>
                </a:solidFill>
              </a:rPr>
              <a:t>Dermatitis </a:t>
            </a:r>
            <a:r>
              <a:rPr lang="en-IN" sz="2800" dirty="0" err="1" smtClean="0">
                <a:solidFill>
                  <a:srgbClr val="3B3835"/>
                </a:solidFill>
              </a:rPr>
              <a:t>herpetiformis</a:t>
            </a:r>
            <a:endParaRPr lang="en-IN" sz="2800" dirty="0" smtClean="0">
              <a:solidFill>
                <a:srgbClr val="3B3835"/>
              </a:solidFill>
              <a:latin typeface="+mj-lt"/>
            </a:endParaRPr>
          </a:p>
          <a:p>
            <a:r>
              <a:rPr lang="en-IN" sz="2800" dirty="0" smtClean="0">
                <a:solidFill>
                  <a:srgbClr val="3B3835"/>
                </a:solidFill>
                <a:latin typeface="+mj-lt"/>
              </a:rPr>
              <a:t>Lupus </a:t>
            </a:r>
            <a:r>
              <a:rPr lang="en-IN" sz="2800" dirty="0" err="1" smtClean="0">
                <a:solidFill>
                  <a:srgbClr val="3B3835"/>
                </a:solidFill>
                <a:latin typeface="+mj-lt"/>
              </a:rPr>
              <a:t>erythematosus</a:t>
            </a:r>
            <a:endParaRPr lang="en-IN" sz="2800" dirty="0" smtClean="0">
              <a:solidFill>
                <a:srgbClr val="3B3835"/>
              </a:solidFill>
              <a:latin typeface="+mj-lt"/>
            </a:endParaRPr>
          </a:p>
          <a:p>
            <a:r>
              <a:rPr lang="en-IN" sz="2800" dirty="0">
                <a:solidFill>
                  <a:srgbClr val="3B3835"/>
                </a:solidFill>
                <a:latin typeface="+mj-lt"/>
              </a:rPr>
              <a:t>Erythema </a:t>
            </a:r>
            <a:r>
              <a:rPr lang="en-IN" sz="2800" dirty="0" err="1" smtClean="0">
                <a:solidFill>
                  <a:srgbClr val="3B3835"/>
                </a:solidFill>
                <a:latin typeface="+mj-lt"/>
              </a:rPr>
              <a:t>multiforme</a:t>
            </a:r>
            <a:endParaRPr lang="en-IN" sz="2800" dirty="0" smtClean="0">
              <a:solidFill>
                <a:srgbClr val="3B3835"/>
              </a:solidFill>
              <a:latin typeface="+mj-lt"/>
            </a:endParaRPr>
          </a:p>
          <a:p>
            <a:r>
              <a:rPr lang="en-IN" sz="2800" dirty="0">
                <a:solidFill>
                  <a:srgbClr val="3B3835"/>
                </a:solidFill>
                <a:latin typeface="+mj-lt"/>
              </a:rPr>
              <a:t>Drug-related eruptions</a:t>
            </a:r>
            <a:endParaRPr lang="en-IN" sz="2800" dirty="0" smtClean="0">
              <a:solidFill>
                <a:srgbClr val="3B3835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4919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latin typeface="Algerian" pitchFamily="82" charset="0"/>
              </a:rPr>
              <a:t>Systemic lupus </a:t>
            </a:r>
            <a:r>
              <a:rPr lang="en-IN" sz="3600" dirty="0" err="1">
                <a:latin typeface="Algerian" pitchFamily="82" charset="0"/>
              </a:rPr>
              <a:t>erythematosus</a:t>
            </a:r>
            <a:endParaRPr lang="en-IN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10 </a:t>
            </a:r>
            <a:r>
              <a:rPr lang="en-US" sz="2800" dirty="0"/>
              <a:t>: </a:t>
            </a:r>
            <a:r>
              <a:rPr lang="en-US" sz="2800" dirty="0" smtClean="0"/>
              <a:t>1 predilection </a:t>
            </a:r>
            <a:r>
              <a:rPr lang="en-US" sz="2800" dirty="0"/>
              <a:t>for women compared with men.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SLE </a:t>
            </a:r>
            <a:r>
              <a:rPr lang="en-US" sz="2800" dirty="0"/>
              <a:t>can affect </a:t>
            </a:r>
            <a:r>
              <a:rPr lang="en-US" sz="2800" dirty="0" smtClean="0"/>
              <a:t>the kidneys</a:t>
            </a:r>
            <a:r>
              <a:rPr lang="en-US" sz="2800" dirty="0"/>
              <a:t>, heart, skin, and mucosa.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classic cutaneous </a:t>
            </a:r>
            <a:r>
              <a:rPr lang="en-US" sz="2800" dirty="0" smtClean="0"/>
              <a:t>lesions characterized </a:t>
            </a:r>
            <a:r>
              <a:rPr lang="en-US" sz="2800" dirty="0"/>
              <a:t>by a rash on the malar area with a butterfly </a:t>
            </a:r>
            <a:r>
              <a:rPr lang="en-US" sz="2800" dirty="0" smtClean="0"/>
              <a:t>distribution </a:t>
            </a:r>
            <a:r>
              <a:rPr lang="en-IN" sz="2800" dirty="0" smtClean="0"/>
              <a:t>are uncommon.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40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613003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latin typeface="Algerian" pitchFamily="82" charset="0"/>
              </a:rPr>
              <a:t>Differential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 smtClean="0"/>
              <a:t>Erosive lichen </a:t>
            </a:r>
            <a:r>
              <a:rPr lang="en-IN" sz="2800" dirty="0" err="1" smtClean="0"/>
              <a:t>planus</a:t>
            </a:r>
            <a:r>
              <a:rPr lang="en-IN" sz="2800" dirty="0" smtClean="0"/>
              <a:t>, 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Erythema </a:t>
            </a:r>
            <a:r>
              <a:rPr lang="en-IN" sz="2800" dirty="0" err="1" smtClean="0"/>
              <a:t>multiforme</a:t>
            </a:r>
            <a:r>
              <a:rPr lang="en-IN" sz="2800" dirty="0" smtClean="0"/>
              <a:t>, 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Pemphigus vulgaris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41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253961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latin typeface="Algerian" pitchFamily="82" charset="0"/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The therapy for SLE depends on the severity and extent of the disease.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It can range from topical steroids to </a:t>
            </a:r>
            <a:r>
              <a:rPr lang="en-US" sz="2800" dirty="0" err="1"/>
              <a:t>nonsteroidal</a:t>
            </a:r>
            <a:r>
              <a:rPr lang="en-US" sz="2800" dirty="0"/>
              <a:t> </a:t>
            </a:r>
            <a:r>
              <a:rPr lang="en-US" sz="2800" dirty="0" err="1" smtClean="0"/>
              <a:t>antiinflammatory</a:t>
            </a:r>
            <a:r>
              <a:rPr lang="en-US" sz="2800" dirty="0"/>
              <a:t> </a:t>
            </a:r>
            <a:r>
              <a:rPr lang="en-US" sz="2800" dirty="0" smtClean="0"/>
              <a:t>drugs </a:t>
            </a:r>
            <a:r>
              <a:rPr lang="en-US" sz="2800" dirty="0"/>
              <a:t>to moderate to high doses of prednisone for severe </a:t>
            </a:r>
            <a:r>
              <a:rPr lang="en-US" sz="2800" dirty="0" smtClean="0"/>
              <a:t>systemic </a:t>
            </a:r>
            <a:r>
              <a:rPr lang="en-IN" sz="2800" dirty="0" smtClean="0"/>
              <a:t>organ </a:t>
            </a:r>
            <a:r>
              <a:rPr lang="en-IN" sz="2800" dirty="0"/>
              <a:t>involvement.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42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658097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latin typeface="Algerian" pitchFamily="82" charset="0"/>
              </a:rPr>
              <a:t>Erythema </a:t>
            </a:r>
            <a:r>
              <a:rPr lang="en-IN" sz="3600" dirty="0" err="1">
                <a:latin typeface="Algerian" pitchFamily="82" charset="0"/>
              </a:rPr>
              <a:t>multiforme</a:t>
            </a:r>
            <a:endParaRPr lang="en-IN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an acute bullous and macular </a:t>
            </a:r>
            <a:r>
              <a:rPr lang="en-US" sz="2800" dirty="0" smtClean="0"/>
              <a:t>inflammatory </a:t>
            </a:r>
            <a:r>
              <a:rPr lang="en-US" sz="2800" dirty="0" err="1" smtClean="0"/>
              <a:t>mucocutaneous</a:t>
            </a:r>
            <a:r>
              <a:rPr lang="en-US" sz="2800" dirty="0" smtClean="0"/>
              <a:t> </a:t>
            </a:r>
            <a:r>
              <a:rPr lang="en-US" sz="2800" dirty="0"/>
              <a:t>disease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ages </a:t>
            </a:r>
            <a:r>
              <a:rPr lang="en-US" sz="2800" dirty="0"/>
              <a:t>of 20 and 40 years;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it </a:t>
            </a:r>
            <a:r>
              <a:rPr lang="en-US" sz="2800" dirty="0"/>
              <a:t>is rarely seen in children (≤20</a:t>
            </a:r>
            <a:r>
              <a:rPr lang="en-US" sz="2800" dirty="0" smtClean="0"/>
              <a:t>%)</a:t>
            </a:r>
          </a:p>
          <a:p>
            <a:r>
              <a:rPr lang="en-US" sz="2800" dirty="0"/>
              <a:t>Target (i.e., iris) lesions with central clearing are the hallmark </a:t>
            </a:r>
            <a:r>
              <a:rPr lang="en-US" sz="2800" dirty="0" smtClean="0"/>
              <a:t>of erythema </a:t>
            </a:r>
            <a:r>
              <a:rPr lang="en-US" sz="2800" dirty="0" err="1"/>
              <a:t>multiforme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43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173711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lgerian" pitchFamily="82" charset="0"/>
              </a:rPr>
              <a:t>oral lesions</a:t>
            </a:r>
            <a:endParaRPr lang="en-IN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The oral lesions </a:t>
            </a:r>
            <a:r>
              <a:rPr lang="en-US" sz="2800" dirty="0"/>
              <a:t>consist of multiple, large, shallow, painful ulcers with </a:t>
            </a:r>
            <a:r>
              <a:rPr lang="en-US" sz="2800" dirty="0" smtClean="0"/>
              <a:t>an </a:t>
            </a:r>
            <a:r>
              <a:rPr lang="en-IN" sz="2800" dirty="0" smtClean="0"/>
              <a:t>erythematous </a:t>
            </a:r>
            <a:r>
              <a:rPr lang="en-IN" sz="2800" dirty="0"/>
              <a:t>border</a:t>
            </a:r>
            <a:r>
              <a:rPr lang="en-IN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The </a:t>
            </a:r>
            <a:r>
              <a:rPr lang="en-US" sz="2800" dirty="0" smtClean="0"/>
              <a:t>lesions are </a:t>
            </a:r>
            <a:r>
              <a:rPr lang="en-US" sz="2800" dirty="0"/>
              <a:t>so painful that chewing and swallowing are </a:t>
            </a:r>
            <a:r>
              <a:rPr lang="en-US" sz="2800" dirty="0" smtClean="0"/>
              <a:t>impaired.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The </a:t>
            </a:r>
            <a:r>
              <a:rPr lang="en-US" sz="2800" dirty="0" err="1"/>
              <a:t>buccal</a:t>
            </a:r>
            <a:r>
              <a:rPr lang="en-US" sz="2800" dirty="0"/>
              <a:t> mucosa and the tongue are the most frequently affected sites, followed by the labial mucosa.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44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09276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latin typeface="Algerian" pitchFamily="82" charset="0"/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There is no specific treatment for erythema </a:t>
            </a:r>
            <a:r>
              <a:rPr lang="en-US" sz="2800" dirty="0" err="1"/>
              <a:t>multiforme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For mild symptoms</a:t>
            </a:r>
            <a:r>
              <a:rPr lang="en-US" sz="2800" dirty="0"/>
              <a:t>, systemic and local antihistamines, topical anesthetics, </a:t>
            </a:r>
            <a:r>
              <a:rPr lang="en-US" sz="2800" dirty="0" smtClean="0"/>
              <a:t>and debridement </a:t>
            </a:r>
            <a:r>
              <a:rPr lang="en-US" sz="2800" dirty="0"/>
              <a:t>of lesions with an oxygenating agent are adequate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45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7640731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lgerian" pitchFamily="82" charset="0"/>
              </a:rPr>
              <a:t>SUMMARY</a:t>
            </a:r>
            <a:endParaRPr lang="en-IN" sz="40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714488"/>
            <a:ext cx="8572560" cy="4000528"/>
          </a:xfrm>
        </p:spPr>
        <p:txBody>
          <a:bodyPr>
            <a:noAutofit/>
          </a:bodyPr>
          <a:lstStyle/>
          <a:p>
            <a:pPr algn="just"/>
            <a:r>
              <a:rPr lang="en-I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Desquamative</a:t>
            </a:r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gingivitis is not a specific disease entity but a manifestation of several disorders. Approximately 75% of the cases have dermatologic genesis. Intense </a:t>
            </a:r>
            <a:r>
              <a:rPr lang="en-I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erythema</a:t>
            </a:r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peeling of the surface epithelium of the surface epithelium involving marginal and attached </a:t>
            </a:r>
            <a:r>
              <a:rPr lang="en-I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gingiva</a:t>
            </a:r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the main features. Symptoms vary from mild discomfort to severe burning sensation and pain. Lichen </a:t>
            </a:r>
            <a:r>
              <a:rPr lang="en-I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planus</a:t>
            </a:r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mucous membrane </a:t>
            </a:r>
            <a:r>
              <a:rPr lang="en-I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pemphigoid</a:t>
            </a:r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pemphigus</a:t>
            </a:r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the most common conditions leading to </a:t>
            </a:r>
            <a:r>
              <a:rPr lang="en-I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desquamative</a:t>
            </a:r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gingivitis.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46</a:t>
            </a:fld>
            <a:endParaRPr lang="en-IN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REFERENCE</a:t>
            </a:r>
            <a:endParaRPr lang="en-IN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Newman MG, Takei HH, </a:t>
            </a:r>
            <a:r>
              <a:rPr lang="en-US" dirty="0" err="1" smtClean="0"/>
              <a:t>Klokkevold</a:t>
            </a:r>
            <a:r>
              <a:rPr lang="en-US" dirty="0" smtClean="0"/>
              <a:t> PR, Carranza FA. Carranza’s clinical </a:t>
            </a:r>
            <a:r>
              <a:rPr lang="en-US" dirty="0" err="1" smtClean="0"/>
              <a:t>periodontology</a:t>
            </a:r>
            <a:r>
              <a:rPr lang="en-US" dirty="0" smtClean="0"/>
              <a:t>, 10th ed. Saunders Elsevier; 2007.</a:t>
            </a:r>
          </a:p>
          <a:p>
            <a:pPr algn="just"/>
            <a:r>
              <a:rPr lang="en-US" dirty="0" err="1" smtClean="0"/>
              <a:t>Lindhe</a:t>
            </a:r>
            <a:r>
              <a:rPr lang="en-US" dirty="0" smtClean="0"/>
              <a:t> J, Lang NP and </a:t>
            </a:r>
            <a:r>
              <a:rPr lang="en-US" dirty="0" err="1" smtClean="0"/>
              <a:t>Karring</a:t>
            </a:r>
            <a:r>
              <a:rPr lang="en-US" dirty="0" smtClean="0"/>
              <a:t> T. Clinical </a:t>
            </a:r>
            <a:r>
              <a:rPr lang="en-US" dirty="0" err="1" smtClean="0"/>
              <a:t>Periodontology</a:t>
            </a:r>
            <a:r>
              <a:rPr lang="en-US" dirty="0" smtClean="0"/>
              <a:t> and Implant Dentistry. 6th ed. Oxford (UK): Blackwell Publishing Ltd.; 2015.</a:t>
            </a:r>
          </a:p>
          <a:p>
            <a:pPr algn="just"/>
            <a:r>
              <a:rPr lang="en-US" dirty="0" smtClean="0"/>
              <a:t>Newman MG, Takei HH, </a:t>
            </a:r>
            <a:r>
              <a:rPr lang="en-US" dirty="0" err="1" smtClean="0"/>
              <a:t>Klokkevold</a:t>
            </a:r>
            <a:r>
              <a:rPr lang="en-US" dirty="0" smtClean="0"/>
              <a:t> PR, Carranza FA. Carranza’s clinical </a:t>
            </a:r>
            <a:r>
              <a:rPr lang="en-US" dirty="0" err="1" smtClean="0"/>
              <a:t>periodontology</a:t>
            </a:r>
            <a:r>
              <a:rPr lang="en-US" dirty="0" smtClean="0"/>
              <a:t>, 13th ed. Saunders Elsevier; 2018.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47</a:t>
            </a:fld>
            <a:endParaRPr lang="en-IN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48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2071670" y="1714488"/>
            <a:ext cx="54292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6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THANK YOU</a:t>
            </a:r>
            <a:endParaRPr lang="en-IN" sz="6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lgerian" pitchFamily="82" charset="0"/>
              </a:rPr>
              <a:t>Lichen </a:t>
            </a:r>
            <a:r>
              <a:rPr lang="en-US" sz="3600" dirty="0" err="1">
                <a:latin typeface="Algerian" pitchFamily="82" charset="0"/>
              </a:rPr>
              <a:t>planus</a:t>
            </a:r>
            <a:endParaRPr lang="en-IN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Lichen </a:t>
            </a:r>
            <a:r>
              <a:rPr lang="en-US" sz="2800" dirty="0" err="1"/>
              <a:t>planus</a:t>
            </a:r>
            <a:r>
              <a:rPr lang="en-US" sz="2800" dirty="0"/>
              <a:t> is an inflammatory </a:t>
            </a:r>
            <a:r>
              <a:rPr lang="en-US" sz="2800" dirty="0" err="1"/>
              <a:t>mucocutaneous</a:t>
            </a:r>
            <a:r>
              <a:rPr lang="en-US" sz="2800" dirty="0"/>
              <a:t> disorder that </a:t>
            </a:r>
            <a:r>
              <a:rPr lang="en-US" sz="2800" dirty="0" smtClean="0"/>
              <a:t>can involve </a:t>
            </a:r>
            <a:r>
              <a:rPr lang="en-US" sz="2800" dirty="0"/>
              <a:t>the mucosal surfaces (e.g., oral cavity, genital tract, </a:t>
            </a:r>
            <a:r>
              <a:rPr lang="en-US" sz="2800" dirty="0" smtClean="0"/>
              <a:t>other mucosae</a:t>
            </a:r>
            <a:r>
              <a:rPr lang="en-US" sz="2800" dirty="0"/>
              <a:t>) and the skin, including the scalp and the nails.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Evidence suggests </a:t>
            </a:r>
            <a:r>
              <a:rPr lang="en-US" sz="2800" dirty="0"/>
              <a:t>that lichen </a:t>
            </a:r>
            <a:r>
              <a:rPr lang="en-US" sz="2800" dirty="0" err="1"/>
              <a:t>planus</a:t>
            </a:r>
            <a:r>
              <a:rPr lang="en-US" sz="2800" dirty="0"/>
              <a:t> is an immunologically </a:t>
            </a:r>
            <a:r>
              <a:rPr lang="en-US" sz="2800" dirty="0" smtClean="0"/>
              <a:t>mediated </a:t>
            </a:r>
            <a:r>
              <a:rPr lang="en-US" sz="2800" dirty="0" err="1" smtClean="0"/>
              <a:t>mucocutaneous</a:t>
            </a:r>
            <a:r>
              <a:rPr lang="en-US" sz="2800" dirty="0" smtClean="0"/>
              <a:t> </a:t>
            </a:r>
            <a:r>
              <a:rPr lang="en-US" sz="2800" dirty="0"/>
              <a:t>disorder in which host T lymphocytes play a </a:t>
            </a:r>
            <a:r>
              <a:rPr lang="en-US" sz="2800" dirty="0" smtClean="0"/>
              <a:t>central </a:t>
            </a:r>
            <a:r>
              <a:rPr lang="en-IN" sz="2800" dirty="0" smtClean="0"/>
              <a:t>role</a:t>
            </a:r>
            <a:r>
              <a:rPr lang="en-IN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41199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occurs in 0.1% to 4% of the population.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middle-aged </a:t>
            </a:r>
            <a:r>
              <a:rPr lang="en-US" sz="2800" dirty="0"/>
              <a:t>or older women;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2 : 1 </a:t>
            </a:r>
            <a:r>
              <a:rPr lang="en-US" sz="2800" dirty="0"/>
              <a:t>ratio of women to men</a:t>
            </a:r>
            <a:r>
              <a:rPr lang="en-US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Children </a:t>
            </a:r>
            <a:r>
              <a:rPr lang="en-US" sz="2800" dirty="0"/>
              <a:t>are rarely affected.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In </a:t>
            </a:r>
            <a:r>
              <a:rPr lang="en-US" sz="2800" dirty="0"/>
              <a:t>a </a:t>
            </a:r>
            <a:r>
              <a:rPr lang="en-US" sz="2800" dirty="0" smtClean="0"/>
              <a:t>dental setting</a:t>
            </a:r>
            <a:r>
              <a:rPr lang="en-US" sz="2800" dirty="0"/>
              <a:t>, cutaneous lichen </a:t>
            </a:r>
            <a:r>
              <a:rPr lang="en-US" sz="2800" dirty="0" err="1"/>
              <a:t>planus</a:t>
            </a:r>
            <a:r>
              <a:rPr lang="en-US" sz="2800" dirty="0"/>
              <a:t> is observed in about one-third </a:t>
            </a:r>
            <a:r>
              <a:rPr lang="en-US" sz="2800" dirty="0" smtClean="0"/>
              <a:t>of patients </a:t>
            </a:r>
            <a:r>
              <a:rPr lang="en-US" sz="2800" dirty="0"/>
              <a:t>diagnosed with oral lichen </a:t>
            </a:r>
            <a:r>
              <a:rPr lang="en-US" sz="2800" dirty="0" err="1"/>
              <a:t>planus</a:t>
            </a:r>
            <a:r>
              <a:rPr lang="en-US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Two-thirds </a:t>
            </a:r>
            <a:r>
              <a:rPr lang="en-US" sz="2800" dirty="0"/>
              <a:t>of </a:t>
            </a:r>
            <a:r>
              <a:rPr lang="en-US" sz="2800" dirty="0" smtClean="0"/>
              <a:t>patients </a:t>
            </a:r>
            <a:r>
              <a:rPr lang="en-IN" sz="2800" dirty="0" smtClean="0"/>
              <a:t>seen </a:t>
            </a:r>
            <a:r>
              <a:rPr lang="en-IN" sz="2800" dirty="0"/>
              <a:t>in dermatologic clinics exhibit oral lichen </a:t>
            </a:r>
            <a:r>
              <a:rPr lang="en-IN" sz="2800" dirty="0" err="1"/>
              <a:t>planus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7385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Gingival lesions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Approximately 7–10% of patients with oral lichen </a:t>
            </a:r>
            <a:r>
              <a:rPr lang="en-US" sz="2800" dirty="0" err="1"/>
              <a:t>planus</a:t>
            </a:r>
            <a:r>
              <a:rPr lang="en-US" sz="2800" dirty="0"/>
              <a:t> have </a:t>
            </a:r>
            <a:r>
              <a:rPr lang="en-US" sz="2800" dirty="0" smtClean="0"/>
              <a:t>lesions restricted </a:t>
            </a:r>
            <a:r>
              <a:rPr lang="en-US" sz="2800" dirty="0"/>
              <a:t>to the gingival tissue.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They </a:t>
            </a:r>
            <a:r>
              <a:rPr lang="en-US" sz="2800" dirty="0"/>
              <a:t>may occur as one or more </a:t>
            </a:r>
            <a:r>
              <a:rPr lang="en-US" sz="2800" dirty="0" smtClean="0"/>
              <a:t>types of </a:t>
            </a:r>
            <a:r>
              <a:rPr lang="en-US" sz="2800" dirty="0"/>
              <a:t>the following four distinctive patterns: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8633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/>
              <a:t>Keratotic</a:t>
            </a:r>
            <a:r>
              <a:rPr lang="en-US" sz="2800" b="1" dirty="0"/>
              <a:t> </a:t>
            </a:r>
            <a:r>
              <a:rPr lang="en-US" sz="2800" b="1" dirty="0" smtClean="0"/>
              <a:t>lesions: </a:t>
            </a:r>
            <a:r>
              <a:rPr lang="en-US" sz="2800" dirty="0"/>
              <a:t>The raised, white lesions can </a:t>
            </a:r>
            <a:r>
              <a:rPr lang="en-US" sz="2800" dirty="0" smtClean="0"/>
              <a:t>manifest as</a:t>
            </a:r>
            <a:r>
              <a:rPr lang="en-US" sz="2800" dirty="0"/>
              <a:t> </a:t>
            </a:r>
            <a:r>
              <a:rPr lang="en-US" sz="2800" dirty="0" smtClean="0"/>
              <a:t>groups </a:t>
            </a:r>
            <a:r>
              <a:rPr lang="en-US" sz="2800" dirty="0"/>
              <a:t>of individual papules, linear or reticular lesions, </a:t>
            </a:r>
            <a:r>
              <a:rPr lang="en-US" sz="2800" dirty="0" smtClean="0"/>
              <a:t>or </a:t>
            </a:r>
            <a:r>
              <a:rPr lang="en-IN" sz="2800" dirty="0" smtClean="0"/>
              <a:t>plaque-like </a:t>
            </a:r>
            <a:r>
              <a:rPr lang="en-IN" sz="2800" dirty="0"/>
              <a:t>configurations.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/>
              <a:t>Erosive </a:t>
            </a:r>
            <a:r>
              <a:rPr lang="en-US" sz="2800" b="1" dirty="0"/>
              <a:t>or ulcerative </a:t>
            </a:r>
            <a:r>
              <a:rPr lang="en-US" sz="2800" b="1" dirty="0" smtClean="0"/>
              <a:t>lesions: </a:t>
            </a:r>
            <a:r>
              <a:rPr lang="en-US" sz="2800" dirty="0"/>
              <a:t>The extensive erythematous </a:t>
            </a:r>
            <a:r>
              <a:rPr lang="en-US" sz="2800" dirty="0" smtClean="0"/>
              <a:t>areas with </a:t>
            </a:r>
            <a:r>
              <a:rPr lang="en-US" sz="2800" dirty="0"/>
              <a:t>a patchy distribution can manifest as focal or </a:t>
            </a:r>
            <a:r>
              <a:rPr lang="en-US" sz="2800" dirty="0" smtClean="0"/>
              <a:t>diffuse hemorrhagic </a:t>
            </a:r>
            <a:r>
              <a:rPr lang="en-US" sz="2800" dirty="0"/>
              <a:t>areas. The lesions are exacerbated by </a:t>
            </a:r>
            <a:r>
              <a:rPr lang="en-US" sz="2800" dirty="0" smtClean="0"/>
              <a:t>slight trauma </a:t>
            </a:r>
            <a:r>
              <a:rPr lang="en-US" sz="2800" dirty="0"/>
              <a:t>(e.g., </a:t>
            </a:r>
            <a:r>
              <a:rPr lang="en-US" sz="2800" dirty="0" err="1"/>
              <a:t>toothbrushing</a:t>
            </a:r>
            <a:r>
              <a:rPr lang="en-US" sz="2800" dirty="0" smtClean="0"/>
              <a:t>)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488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062038"/>
            <a:ext cx="7096125" cy="4733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480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1687</Words>
  <Application>Microsoft Office PowerPoint</Application>
  <PresentationFormat>On-screen Show (4:3)</PresentationFormat>
  <Paragraphs>247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Desquamative gingivitis</vt:lpstr>
      <vt:lpstr>SPECIFIC LEARNING OBJECTIVES</vt:lpstr>
      <vt:lpstr>CONTENT</vt:lpstr>
      <vt:lpstr>Diseases that can manifest as desquamative gingivitis</vt:lpstr>
      <vt:lpstr>Lichen planus</vt:lpstr>
      <vt:lpstr>Slide 6</vt:lpstr>
      <vt:lpstr>Gingival lesions</vt:lpstr>
      <vt:lpstr>Slide 8</vt:lpstr>
      <vt:lpstr>Slide 9</vt:lpstr>
      <vt:lpstr>Slide 10</vt:lpstr>
      <vt:lpstr>Differential diagnosis</vt:lpstr>
      <vt:lpstr>Treatment</vt:lpstr>
      <vt:lpstr>PEMPHIGOID</vt:lpstr>
      <vt:lpstr>Bullous pemphigoid</vt:lpstr>
      <vt:lpstr>Slide 15</vt:lpstr>
      <vt:lpstr>Treatment</vt:lpstr>
      <vt:lpstr>Mucous membrane pemphigoid</vt:lpstr>
      <vt:lpstr>Ocular lesions</vt:lpstr>
      <vt:lpstr>Oral lesions</vt:lpstr>
      <vt:lpstr>Slide 20</vt:lpstr>
      <vt:lpstr>Differential diagnosis</vt:lpstr>
      <vt:lpstr>Treatment</vt:lpstr>
      <vt:lpstr>Pemphigus vulgaris</vt:lpstr>
      <vt:lpstr>Slide 24</vt:lpstr>
      <vt:lpstr>Oral lesions</vt:lpstr>
      <vt:lpstr>Differential diagnosis</vt:lpstr>
      <vt:lpstr>Treatment</vt:lpstr>
      <vt:lpstr>Slide 28</vt:lpstr>
      <vt:lpstr>Chronic ulcerative stomatitis</vt:lpstr>
      <vt:lpstr>Oral lesions</vt:lpstr>
      <vt:lpstr>Differential Diagnosis</vt:lpstr>
      <vt:lpstr>Treatment</vt:lpstr>
      <vt:lpstr>Linear immunoglobulin a disease</vt:lpstr>
      <vt:lpstr>Oral lesions</vt:lpstr>
      <vt:lpstr>Treatment</vt:lpstr>
      <vt:lpstr>Dermatitis herpetiformis</vt:lpstr>
      <vt:lpstr>Slide 37</vt:lpstr>
      <vt:lpstr>Treatment</vt:lpstr>
      <vt:lpstr>Lupus erythematosus</vt:lpstr>
      <vt:lpstr>Systemic lupus erythematosus</vt:lpstr>
      <vt:lpstr>Differential diagnosis</vt:lpstr>
      <vt:lpstr>Treatment</vt:lpstr>
      <vt:lpstr>Erythema multiforme</vt:lpstr>
      <vt:lpstr>oral lesions</vt:lpstr>
      <vt:lpstr>Treatment</vt:lpstr>
      <vt:lpstr>SUMMARY</vt:lpstr>
      <vt:lpstr>REFERENCE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Desquamative gingivitis</dc:title>
  <dc:creator>AVITA</dc:creator>
  <cp:lastModifiedBy>dell</cp:lastModifiedBy>
  <cp:revision>75</cp:revision>
  <dcterms:created xsi:type="dcterms:W3CDTF">2020-05-01T06:23:49Z</dcterms:created>
  <dcterms:modified xsi:type="dcterms:W3CDTF">2023-02-16T09:36:07Z</dcterms:modified>
</cp:coreProperties>
</file>